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80" r:id="rId3"/>
    <p:sldId id="257" r:id="rId4"/>
    <p:sldId id="258" r:id="rId5"/>
    <p:sldId id="259" r:id="rId6"/>
    <p:sldId id="282" r:id="rId7"/>
    <p:sldId id="271" r:id="rId8"/>
    <p:sldId id="260" r:id="rId9"/>
    <p:sldId id="261" r:id="rId10"/>
    <p:sldId id="281" r:id="rId11"/>
    <p:sldId id="284" r:id="rId12"/>
    <p:sldId id="265" r:id="rId13"/>
    <p:sldId id="273" r:id="rId14"/>
    <p:sldId id="275" r:id="rId15"/>
    <p:sldId id="276" r:id="rId16"/>
    <p:sldId id="277" r:id="rId17"/>
    <p:sldId id="278" r:id="rId18"/>
    <p:sldId id="279" r:id="rId19"/>
    <p:sldId id="266" r:id="rId20"/>
    <p:sldId id="268" r:id="rId21"/>
    <p:sldId id="267" r:id="rId22"/>
    <p:sldId id="269" r:id="rId23"/>
    <p:sldId id="270" r:id="rId24"/>
    <p:sldId id="262" r:id="rId25"/>
    <p:sldId id="263" r:id="rId26"/>
    <p:sldId id="26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43"/>
    <p:restoredTop sz="94650"/>
  </p:normalViewPr>
  <p:slideViewPr>
    <p:cSldViewPr snapToGrid="0" snapToObjects="1" showGuides="1">
      <p:cViewPr>
        <p:scale>
          <a:sx n="79" d="100"/>
          <a:sy n="79" d="100"/>
        </p:scale>
        <p:origin x="744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AAEA49-3088-A74D-A9E9-7718D4697DB0}" type="datetimeFigureOut">
              <a:rPr lang="en-US" smtClean="0"/>
              <a:t>8/24/22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670482-67E7-8046-8805-AFE4ADAE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519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add visualization here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70482-67E7-8046-8805-AFE4ADAEBC8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51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697DB-6274-9E46-870E-52EF9B0D13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1FE7F-5302-444B-BE2B-623149687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8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2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6C0AA-AF06-EF47-9216-F3984A501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0B123-B27E-B048-A727-B22F86B19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FF849-34FC-0B49-B74A-8A8DB3AFE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064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F6FDF-A02B-8E45-A78B-E1443C520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0E8F1E-F803-6040-8D20-7613585488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F071D-141B-3C43-8B42-8F816ECEF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B83F0-3733-A048-A1BD-442C0BBC1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BAC20-7475-1F48-9251-8B46896EF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034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0A3C4D-AEA1-714E-A518-C06C387D47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6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3AEFC4-0B56-7A4C-90F2-975C88566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6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01BE4-A2D5-034E-92EF-C7A3B4E6A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8B2B79-F35C-D24B-A694-3E8855D97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7BC5D6-BF51-A640-B967-D1786303E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24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66B0E-DCBB-564F-9D71-66359D079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6C513-E203-C842-8979-6C6148C70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4C43D-8C7E-D349-8042-1484E747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6117F-5EA1-7541-A94B-FE648805F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04CD0-F717-D94F-BA65-35146881C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293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FF59C-5B26-BB46-A450-9358EA3BB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4BAA5-C505-C44D-905D-9399FB0DA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7AC91-AFA2-3146-A3C6-8CABD6929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9B09E1-F637-184F-945A-2D1306F7B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CA4F5-AD8D-604D-9A78-CC642AD26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10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63931-AA5C-1A4D-AF5E-95DFA7B0A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B072C-97C0-A547-AEB6-5D4F3D5D56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AAF671-17FE-6B46-82A9-A341B0FCF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8165A8-388B-CC4C-A814-4D3A33C4A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B2AE08-EAC7-1C4B-91A4-99430A51D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F3D0F-496B-6540-A4FB-4CFF51CA4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787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E96FD-841B-3346-B6B7-A120C7E82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206EE3-B534-E045-9FA1-72F57C25E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0" y="168116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450DC0-E029-5B4B-B37E-2DB965B17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0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F2F32E-1475-C04E-939F-5FA8F66251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79DB9F-7F91-7B4D-95CF-508E814001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7714F4-D7B9-D94F-BCEA-A4FABF0E9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787AF-D536-BD47-9B20-59EEE168D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D3FFD2-FFEA-8741-8924-D00D3903B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45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6CA76-AFCC-304B-91A9-7919D82C9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E69495-D057-C34C-8A47-C8B973421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1AD91B-2C54-D94E-ABBD-D0C8D9F1E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692EEA-3B9A-8B41-9E8C-0C4715A11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95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2E813F-18FE-CB44-B643-CCB8CF6D8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B639E1-1C3D-5D48-B59D-E44272964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E8F86C-9F09-0841-BA7E-647DA463C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587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D1406-505B-7E46-9300-AEAB2B04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52DC9-521D-1D41-B5D3-C1EDC096D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F10B9B-98E2-BC4D-AB32-9B7644DA1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8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2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0C09C-CF5A-4A4B-9040-B9DC4375D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5C8AE-DC8B-BB4F-A6FD-36CA9A3EE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F4E3F-9885-4543-86FC-E92647850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538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5F6DA-2F00-0345-9591-EA2949C4A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E2B5A3-C706-A44E-92F5-E4FDDBFFF6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8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2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1049AB-01EA-A143-BCE6-FDD71D0C1B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8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2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6787D-960C-E446-B3A2-41020F520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BDF379-CC47-A441-933A-0F94F2F7D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EDD38D-0AF6-E444-9F4B-A804C3490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27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0951C1-24B9-8F4A-B861-5B5894F1E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EC5E7-F13E-C441-BC17-DEBB020E2B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8CE106-AE9D-1D4A-AEF8-2444AAE06C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6B89E-FD0B-AC47-8872-9B6688308F37}" type="datetimeFigureOut">
              <a:rPr lang="en-US" smtClean="0"/>
              <a:t>8/24/22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EFAE5-54DD-824A-A80F-F5617067DE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DD2E9-8C4B-F546-A565-CDB0653E0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F51D2-6AAD-C14F-8989-2423ED40CE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812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2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8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909.11740" TargetMode="External"/><Relationship Id="rId2" Type="http://schemas.openxmlformats.org/officeDocument/2006/relationships/hyperlink" Target="https://arxiv.org/pdf/1810.04805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1908.07490.pdf" TargetMode="External"/><Relationship Id="rId5" Type="http://schemas.openxmlformats.org/officeDocument/2006/relationships/hyperlink" Target="https://arxiv.org/abs/1506.01497" TargetMode="External"/><Relationship Id="rId4" Type="http://schemas.openxmlformats.org/officeDocument/2006/relationships/hyperlink" Target="https://github.com/LuoweiZhou/detectron-vlp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909.11740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kvqa.allenai.org/" TargetMode="External"/><Relationship Id="rId5" Type="http://schemas.openxmlformats.org/officeDocument/2006/relationships/hyperlink" Target="https://visualqa.org/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pload.wikimedia.org/wikipedia/commons/thumb/b/bc/Litoria_caerulea_-_Darwin_NT.jpg/800px-Litoria_caerulea_-_Darwin_NT.jpg" TargetMode="External"/><Relationship Id="rId4" Type="http://schemas.openxmlformats.org/officeDocument/2006/relationships/hyperlink" Target="https://upload.wikimedia.org/wikipedia/commons/thumb/b/bf/Green_Tree_Frog_on_verandah_tiles_2.JPG/800px-Green_Tree_Frog_on_verandah_tiles_2.JP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thumb/b/bf/Green_Tree_Frog_on_verandah_tiles_2.JPG/800px-Green_Tree_Frog_on_verandah_tiles_2.JP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pload.wikimedia.org/wikipedia/commons/thumb/b/bc/Litoria_caerulea_-_Darwin_NT.jpg/800px-Litoria_caerulea_-_Darwin_NT.jpg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B02E3-0DB2-264E-B96E-6EC70CACFE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Incorporating knowledge in Question Answering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AC3888-B275-8340-A451-6E2A0A5E40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Cambria" panose="02040503050406030204" pitchFamily="18" charset="0"/>
              </a:rPr>
              <a:t>Pulkit </a:t>
            </a:r>
            <a:r>
              <a:rPr lang="en-US" dirty="0" err="1">
                <a:latin typeface="Cambria" panose="02040503050406030204" pitchFamily="18" charset="0"/>
              </a:rPr>
              <a:t>Katdare</a:t>
            </a: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Supervisors: </a:t>
            </a:r>
            <a:r>
              <a:rPr lang="en-US" dirty="0" err="1">
                <a:latin typeface="Cambria" panose="02040503050406030204" pitchFamily="18" charset="0"/>
              </a:rPr>
              <a:t>Feiyang</a:t>
            </a:r>
            <a:r>
              <a:rPr lang="en-US" dirty="0">
                <a:latin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</a:rPr>
              <a:t>Niu</a:t>
            </a:r>
            <a:r>
              <a:rPr lang="en-US" dirty="0">
                <a:latin typeface="Cambria" panose="02040503050406030204" pitchFamily="18" charset="0"/>
              </a:rPr>
              <a:t>, Feng Gao, Govind </a:t>
            </a:r>
            <a:r>
              <a:rPr lang="en-US" dirty="0" err="1">
                <a:latin typeface="Cambria" panose="02040503050406030204" pitchFamily="18" charset="0"/>
              </a:rPr>
              <a:t>Thattai</a:t>
            </a: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Final Intern Presentation</a:t>
            </a:r>
          </a:p>
          <a:p>
            <a:r>
              <a:rPr lang="en-US" dirty="0">
                <a:latin typeface="Cambria" panose="02040503050406030204" pitchFamily="18" charset="0"/>
              </a:rPr>
              <a:t>Amazon Inc.</a:t>
            </a:r>
          </a:p>
        </p:txBody>
      </p:sp>
    </p:spTree>
    <p:extLst>
      <p:ext uri="{BB962C8B-B14F-4D97-AF65-F5344CB8AC3E}">
        <p14:creationId xmlns:p14="http://schemas.microsoft.com/office/powerpoint/2010/main" val="4067337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25644EDB-0CBE-4241-9F87-8821D083695F}"/>
              </a:ext>
            </a:extLst>
          </p:cNvPr>
          <p:cNvSpPr/>
          <p:nvPr/>
        </p:nvSpPr>
        <p:spPr>
          <a:xfrm>
            <a:off x="2831917" y="98181"/>
            <a:ext cx="9131017" cy="1164563"/>
          </a:xfrm>
          <a:prstGeom prst="rect">
            <a:avLst/>
          </a:prstGeom>
          <a:solidFill>
            <a:schemeClr val="accent1">
              <a:alpha val="0"/>
            </a:schemeClr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3A9E41-AD27-9B44-9E37-8F47342E513A}"/>
              </a:ext>
            </a:extLst>
          </p:cNvPr>
          <p:cNvSpPr txBox="1"/>
          <p:nvPr/>
        </p:nvSpPr>
        <p:spPr>
          <a:xfrm>
            <a:off x="2831917" y="219728"/>
            <a:ext cx="47880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Green Tree Frog on verandah tiles 2 Taken in 'Chinchilla at a staff house I was staying at.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E440DCA-7F56-DA41-B9B5-3BECA16DC232}"/>
              </a:ext>
            </a:extLst>
          </p:cNvPr>
          <p:cNvCxnSpPr>
            <a:cxnSpLocks/>
          </p:cNvCxnSpPr>
          <p:nvPr/>
        </p:nvCxnSpPr>
        <p:spPr>
          <a:xfrm flipH="1">
            <a:off x="5050188" y="1262743"/>
            <a:ext cx="20188" cy="2687454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5DA28F5A-3491-6E48-A416-BD9140B4310C}"/>
              </a:ext>
            </a:extLst>
          </p:cNvPr>
          <p:cNvSpPr/>
          <p:nvPr/>
        </p:nvSpPr>
        <p:spPr>
          <a:xfrm>
            <a:off x="3270392" y="3410339"/>
            <a:ext cx="1430721" cy="791181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Vector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D51B8BF7-5292-6748-BA93-CC396714C4BE}"/>
              </a:ext>
            </a:extLst>
          </p:cNvPr>
          <p:cNvSpPr/>
          <p:nvPr/>
        </p:nvSpPr>
        <p:spPr>
          <a:xfrm>
            <a:off x="3270392" y="4589942"/>
            <a:ext cx="1430721" cy="791182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Bounding Box</a:t>
            </a:r>
          </a:p>
        </p:txBody>
      </p: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FCABACC9-74E4-4E45-8057-21E5AE700A3C}"/>
              </a:ext>
            </a:extLst>
          </p:cNvPr>
          <p:cNvCxnSpPr>
            <a:cxnSpLocks/>
            <a:endCxn id="36" idx="3"/>
          </p:cNvCxnSpPr>
          <p:nvPr/>
        </p:nvCxnSpPr>
        <p:spPr>
          <a:xfrm rot="16200000" flipH="1">
            <a:off x="4106481" y="2979799"/>
            <a:ext cx="2937820" cy="1041217"/>
          </a:xfrm>
          <a:prstGeom prst="bentConnector4">
            <a:avLst>
              <a:gd name="adj1" fmla="val 2653"/>
              <a:gd name="adj2" fmla="val 121955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560F0D14-A19A-2946-BCBA-2699A77E9561}"/>
              </a:ext>
            </a:extLst>
          </p:cNvPr>
          <p:cNvSpPr/>
          <p:nvPr/>
        </p:nvSpPr>
        <p:spPr>
          <a:xfrm>
            <a:off x="4699523" y="3410339"/>
            <a:ext cx="1344227" cy="79118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Word Embedding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80E4A73-5B2A-C144-A514-E5758DA91D98}"/>
              </a:ext>
            </a:extLst>
          </p:cNvPr>
          <p:cNvSpPr/>
          <p:nvPr/>
        </p:nvSpPr>
        <p:spPr>
          <a:xfrm>
            <a:off x="4701114" y="4573727"/>
            <a:ext cx="1394886" cy="791181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Position Embedding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27454A7-97A0-9845-AB40-180C4C6833DD}"/>
              </a:ext>
            </a:extLst>
          </p:cNvPr>
          <p:cNvSpPr/>
          <p:nvPr/>
        </p:nvSpPr>
        <p:spPr>
          <a:xfrm>
            <a:off x="3268990" y="5815883"/>
            <a:ext cx="2827011" cy="67654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Token-type embedding</a:t>
            </a:r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3E372D32-A7C9-534D-8B8E-4DABA83CAAB0}"/>
              </a:ext>
            </a:extLst>
          </p:cNvPr>
          <p:cNvCxnSpPr>
            <a:cxnSpLocks/>
            <a:endCxn id="23" idx="1"/>
          </p:cNvCxnSpPr>
          <p:nvPr/>
        </p:nvCxnSpPr>
        <p:spPr>
          <a:xfrm rot="16200000" flipH="1">
            <a:off x="2397560" y="2933098"/>
            <a:ext cx="1014530" cy="731133"/>
          </a:xfrm>
          <a:prstGeom prst="bentConnector2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7E2F1AF-9C8C-BE46-9DDB-CA08FF1B36EF}"/>
              </a:ext>
            </a:extLst>
          </p:cNvPr>
          <p:cNvSpPr txBox="1"/>
          <p:nvPr/>
        </p:nvSpPr>
        <p:spPr>
          <a:xfrm>
            <a:off x="6637129" y="358227"/>
            <a:ext cx="6099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What color is the belly of a Green Tree Frog</a:t>
            </a:r>
          </a:p>
        </p:txBody>
      </p:sp>
      <p:pic>
        <p:nvPicPr>
          <p:cNvPr id="46" name="Picture 2">
            <a:extLst>
              <a:ext uri="{FF2B5EF4-FFF2-40B4-BE49-F238E27FC236}">
                <a16:creationId xmlns:a16="http://schemas.microsoft.com/office/drawing/2014/main" id="{0652D4FA-553E-C147-89F1-EB4E889C9C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356" y="98180"/>
            <a:ext cx="2022088" cy="1347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078C28B-464A-6B40-85AB-ED01ED85CC02}"/>
              </a:ext>
            </a:extLst>
          </p:cNvPr>
          <p:cNvSpPr/>
          <p:nvPr/>
        </p:nvSpPr>
        <p:spPr>
          <a:xfrm>
            <a:off x="747629" y="1800004"/>
            <a:ext cx="2156222" cy="107307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extraction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6D4838A-963B-AB4E-985D-317F910C0F21}"/>
              </a:ext>
            </a:extLst>
          </p:cNvPr>
          <p:cNvCxnSpPr>
            <a:cxnSpLocks/>
          </p:cNvCxnSpPr>
          <p:nvPr/>
        </p:nvCxnSpPr>
        <p:spPr>
          <a:xfrm>
            <a:off x="2539258" y="1445396"/>
            <a:ext cx="0" cy="354608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B512996B-3BDB-AD44-85BC-1A570560F0C7}"/>
              </a:ext>
            </a:extLst>
          </p:cNvPr>
          <p:cNvCxnSpPr>
            <a:cxnSpLocks/>
          </p:cNvCxnSpPr>
          <p:nvPr/>
        </p:nvCxnSpPr>
        <p:spPr>
          <a:xfrm>
            <a:off x="992306" y="2873079"/>
            <a:ext cx="2205523" cy="2080972"/>
          </a:xfrm>
          <a:prstGeom prst="bentConnector3">
            <a:avLst>
              <a:gd name="adj1" fmla="val 1193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B5E064E7-914F-FB46-BCF5-3F61DF1DBE52}"/>
              </a:ext>
            </a:extLst>
          </p:cNvPr>
          <p:cNvCxnSpPr>
            <a:cxnSpLocks/>
          </p:cNvCxnSpPr>
          <p:nvPr/>
        </p:nvCxnSpPr>
        <p:spPr>
          <a:xfrm>
            <a:off x="7435806" y="98181"/>
            <a:ext cx="0" cy="1164563"/>
          </a:xfrm>
          <a:prstGeom prst="line">
            <a:avLst/>
          </a:prstGeom>
          <a:ln w="508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2E6812F-A0FD-B449-BE9B-208AAFC85D99}"/>
              </a:ext>
            </a:extLst>
          </p:cNvPr>
          <p:cNvCxnSpPr>
            <a:cxnSpLocks/>
          </p:cNvCxnSpPr>
          <p:nvPr/>
        </p:nvCxnSpPr>
        <p:spPr>
          <a:xfrm flipV="1">
            <a:off x="7422495" y="1348876"/>
            <a:ext cx="1" cy="538116"/>
          </a:xfrm>
          <a:prstGeom prst="straightConnector1">
            <a:avLst/>
          </a:prstGeom>
          <a:ln w="539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1" name="TextBox 1030">
            <a:extLst>
              <a:ext uri="{FF2B5EF4-FFF2-40B4-BE49-F238E27FC236}">
                <a16:creationId xmlns:a16="http://schemas.microsoft.com/office/drawing/2014/main" id="{69FFF36F-DB2B-9941-B86C-23869AB646BE}"/>
              </a:ext>
            </a:extLst>
          </p:cNvPr>
          <p:cNvSpPr txBox="1"/>
          <p:nvPr/>
        </p:nvSpPr>
        <p:spPr>
          <a:xfrm>
            <a:off x="6466554" y="1473561"/>
            <a:ext cx="928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‘[SEP]’</a:t>
            </a:r>
          </a:p>
        </p:txBody>
      </p:sp>
      <p:sp>
        <p:nvSpPr>
          <p:cNvPr id="1033" name="Plus 1032">
            <a:extLst>
              <a:ext uri="{FF2B5EF4-FFF2-40B4-BE49-F238E27FC236}">
                <a16:creationId xmlns:a16="http://schemas.microsoft.com/office/drawing/2014/main" id="{F5F2C46C-DCCA-1548-AAE8-3766CCE6B39A}"/>
              </a:ext>
            </a:extLst>
          </p:cNvPr>
          <p:cNvSpPr/>
          <p:nvPr/>
        </p:nvSpPr>
        <p:spPr>
          <a:xfrm>
            <a:off x="4501486" y="4194352"/>
            <a:ext cx="364823" cy="415405"/>
          </a:xfrm>
          <a:prstGeom prst="mathPlus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Plus 76">
            <a:extLst>
              <a:ext uri="{FF2B5EF4-FFF2-40B4-BE49-F238E27FC236}">
                <a16:creationId xmlns:a16="http://schemas.microsoft.com/office/drawing/2014/main" id="{6DEAAAA8-9B1B-F148-98D9-C357B9E38665}"/>
              </a:ext>
            </a:extLst>
          </p:cNvPr>
          <p:cNvSpPr/>
          <p:nvPr/>
        </p:nvSpPr>
        <p:spPr>
          <a:xfrm>
            <a:off x="4518703" y="5381123"/>
            <a:ext cx="364823" cy="415405"/>
          </a:xfrm>
          <a:prstGeom prst="mathPlus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4E03C199-2454-C140-88D4-5ACCB5A62CF5}"/>
              </a:ext>
            </a:extLst>
          </p:cNvPr>
          <p:cNvCxnSpPr>
            <a:cxnSpLocks/>
          </p:cNvCxnSpPr>
          <p:nvPr/>
        </p:nvCxnSpPr>
        <p:spPr>
          <a:xfrm>
            <a:off x="992306" y="1445396"/>
            <a:ext cx="0" cy="354608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892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0108942A-B3D2-E34C-8AE4-E3FFD1DA26EC}"/>
              </a:ext>
            </a:extLst>
          </p:cNvPr>
          <p:cNvSpPr/>
          <p:nvPr/>
        </p:nvSpPr>
        <p:spPr>
          <a:xfrm>
            <a:off x="2021754" y="1903418"/>
            <a:ext cx="2827011" cy="676545"/>
          </a:xfrm>
          <a:prstGeom prst="roundRect">
            <a:avLst/>
          </a:prstGeom>
          <a:solidFill>
            <a:srgbClr val="7030A0"/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Sum of Embeddings</a:t>
            </a: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2AB3175C-BF94-DB4A-8CCC-C44658D79428}"/>
              </a:ext>
            </a:extLst>
          </p:cNvPr>
          <p:cNvSpPr/>
          <p:nvPr/>
        </p:nvSpPr>
        <p:spPr>
          <a:xfrm>
            <a:off x="2021753" y="2745248"/>
            <a:ext cx="2827011" cy="676545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Self-Attention Layer</a:t>
            </a:r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79FFE725-5AFF-EA4C-B162-EFBE9EA810AD}"/>
              </a:ext>
            </a:extLst>
          </p:cNvPr>
          <p:cNvSpPr/>
          <p:nvPr/>
        </p:nvSpPr>
        <p:spPr>
          <a:xfrm>
            <a:off x="2016507" y="3642207"/>
            <a:ext cx="2827011" cy="676545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Intermediate Layer</a:t>
            </a: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8DF7C071-9781-FB45-8378-AB5416E79356}"/>
              </a:ext>
            </a:extLst>
          </p:cNvPr>
          <p:cNvSpPr/>
          <p:nvPr/>
        </p:nvSpPr>
        <p:spPr>
          <a:xfrm>
            <a:off x="2021754" y="4554962"/>
            <a:ext cx="2827011" cy="676656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Layer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C2D82B1A-910B-444B-9C66-7ED9690A603E}"/>
              </a:ext>
            </a:extLst>
          </p:cNvPr>
          <p:cNvCxnSpPr>
            <a:cxnSpLocks/>
          </p:cNvCxnSpPr>
          <p:nvPr/>
        </p:nvCxnSpPr>
        <p:spPr>
          <a:xfrm>
            <a:off x="3430014" y="2578070"/>
            <a:ext cx="5244" cy="226777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26EA0FE0-3016-D94E-968F-B58AF09122B2}"/>
              </a:ext>
            </a:extLst>
          </p:cNvPr>
          <p:cNvCxnSpPr>
            <a:cxnSpLocks/>
          </p:cNvCxnSpPr>
          <p:nvPr/>
        </p:nvCxnSpPr>
        <p:spPr>
          <a:xfrm>
            <a:off x="3430014" y="3422914"/>
            <a:ext cx="5244" cy="226777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6B23932-6310-C847-A650-A8DB761F2D97}"/>
              </a:ext>
            </a:extLst>
          </p:cNvPr>
          <p:cNvCxnSpPr>
            <a:cxnSpLocks/>
            <a:stCxn id="90" idx="2"/>
            <a:endCxn id="91" idx="0"/>
          </p:cNvCxnSpPr>
          <p:nvPr/>
        </p:nvCxnSpPr>
        <p:spPr>
          <a:xfrm>
            <a:off x="3430013" y="4318752"/>
            <a:ext cx="5247" cy="236210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ounded Rectangle 121">
            <a:extLst>
              <a:ext uri="{FF2B5EF4-FFF2-40B4-BE49-F238E27FC236}">
                <a16:creationId xmlns:a16="http://schemas.microsoft.com/office/drawing/2014/main" id="{1384D12E-7A2A-9748-B371-37E4D923C105}"/>
              </a:ext>
            </a:extLst>
          </p:cNvPr>
          <p:cNvSpPr/>
          <p:nvPr/>
        </p:nvSpPr>
        <p:spPr>
          <a:xfrm>
            <a:off x="2016508" y="5495181"/>
            <a:ext cx="2827011" cy="676545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Binary Classification Layer</a:t>
            </a:r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A48B0A1E-5A43-0C47-BA75-DF968FB4A3B6}"/>
              </a:ext>
            </a:extLst>
          </p:cNvPr>
          <p:cNvCxnSpPr>
            <a:cxnSpLocks/>
            <a:endCxn id="122" idx="0"/>
          </p:cNvCxnSpPr>
          <p:nvPr/>
        </p:nvCxnSpPr>
        <p:spPr>
          <a:xfrm flipH="1">
            <a:off x="3430014" y="5231618"/>
            <a:ext cx="5246" cy="263563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067E9530-5189-4D4E-A37F-D2852FF15EA6}"/>
              </a:ext>
            </a:extLst>
          </p:cNvPr>
          <p:cNvSpPr/>
          <p:nvPr/>
        </p:nvSpPr>
        <p:spPr>
          <a:xfrm>
            <a:off x="2016506" y="2745249"/>
            <a:ext cx="2832257" cy="2486370"/>
          </a:xfrm>
          <a:prstGeom prst="roundRect">
            <a:avLst/>
          </a:prstGeom>
          <a:solidFill>
            <a:schemeClr val="accent6">
              <a:lumMod val="75000"/>
              <a:alpha val="24195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40773126-83F6-BC4F-B5CA-34E0137958C5}"/>
              </a:ext>
            </a:extLst>
          </p:cNvPr>
          <p:cNvSpPr txBox="1"/>
          <p:nvPr/>
        </p:nvSpPr>
        <p:spPr>
          <a:xfrm rot="16200000">
            <a:off x="-749492" y="3803768"/>
            <a:ext cx="47880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Self-Attention Head x 6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9DD4AAE-63C4-A442-8E3F-C236538EA6CA}"/>
              </a:ext>
            </a:extLst>
          </p:cNvPr>
          <p:cNvSpPr txBox="1"/>
          <p:nvPr/>
        </p:nvSpPr>
        <p:spPr>
          <a:xfrm>
            <a:off x="1703409" y="1270273"/>
            <a:ext cx="3453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</a:rPr>
              <a:t>Information Retrieval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38AC0FF-04E2-574A-80EE-5BB8BFFFF832}"/>
              </a:ext>
            </a:extLst>
          </p:cNvPr>
          <p:cNvCxnSpPr>
            <a:cxnSpLocks/>
          </p:cNvCxnSpPr>
          <p:nvPr/>
        </p:nvCxnSpPr>
        <p:spPr>
          <a:xfrm>
            <a:off x="6927732" y="1261836"/>
            <a:ext cx="0" cy="5120640"/>
          </a:xfrm>
          <a:prstGeom prst="line">
            <a:avLst/>
          </a:prstGeom>
          <a:ln w="539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B6FB89BC-7810-134C-8E21-F07B95F5BD72}"/>
              </a:ext>
            </a:extLst>
          </p:cNvPr>
          <p:cNvSpPr/>
          <p:nvPr/>
        </p:nvSpPr>
        <p:spPr>
          <a:xfrm>
            <a:off x="8341238" y="1894981"/>
            <a:ext cx="2827011" cy="676545"/>
          </a:xfrm>
          <a:prstGeom prst="roundRect">
            <a:avLst/>
          </a:prstGeom>
          <a:solidFill>
            <a:srgbClr val="7030A0"/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Sum of Embeddings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80868B40-E50F-8845-B711-73820980805E}"/>
              </a:ext>
            </a:extLst>
          </p:cNvPr>
          <p:cNvSpPr/>
          <p:nvPr/>
        </p:nvSpPr>
        <p:spPr>
          <a:xfrm>
            <a:off x="8341237" y="2736811"/>
            <a:ext cx="2827011" cy="676545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Self-Attention Layer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50B07A2B-3436-B64E-8825-6666A1D97A16}"/>
              </a:ext>
            </a:extLst>
          </p:cNvPr>
          <p:cNvSpPr/>
          <p:nvPr/>
        </p:nvSpPr>
        <p:spPr>
          <a:xfrm>
            <a:off x="8335991" y="3633770"/>
            <a:ext cx="2827011" cy="676545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Intermediate Layer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F64BA02E-9FD5-CF42-9578-C1FD4BDCC89F}"/>
              </a:ext>
            </a:extLst>
          </p:cNvPr>
          <p:cNvSpPr/>
          <p:nvPr/>
        </p:nvSpPr>
        <p:spPr>
          <a:xfrm>
            <a:off x="8341238" y="4546525"/>
            <a:ext cx="2827011" cy="676656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 Layer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8C17782-0ECB-CF4C-8354-B149DF8968FA}"/>
              </a:ext>
            </a:extLst>
          </p:cNvPr>
          <p:cNvCxnSpPr>
            <a:cxnSpLocks/>
          </p:cNvCxnSpPr>
          <p:nvPr/>
        </p:nvCxnSpPr>
        <p:spPr>
          <a:xfrm>
            <a:off x="9749498" y="2569633"/>
            <a:ext cx="5244" cy="226777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585E1D4-E2A8-2E42-9ADF-716A6FA5BC24}"/>
              </a:ext>
            </a:extLst>
          </p:cNvPr>
          <p:cNvCxnSpPr>
            <a:cxnSpLocks/>
          </p:cNvCxnSpPr>
          <p:nvPr/>
        </p:nvCxnSpPr>
        <p:spPr>
          <a:xfrm>
            <a:off x="9749498" y="3414477"/>
            <a:ext cx="5244" cy="226777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8A6469DC-F9D5-964A-90F3-BBF114239A3E}"/>
              </a:ext>
            </a:extLst>
          </p:cNvPr>
          <p:cNvCxnSpPr>
            <a:cxnSpLocks/>
            <a:stCxn id="43" idx="2"/>
            <a:endCxn id="44" idx="0"/>
          </p:cNvCxnSpPr>
          <p:nvPr/>
        </p:nvCxnSpPr>
        <p:spPr>
          <a:xfrm>
            <a:off x="9749497" y="4310315"/>
            <a:ext cx="5247" cy="236210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26F109FE-FB27-AD43-A266-9EDBE991F20B}"/>
              </a:ext>
            </a:extLst>
          </p:cNvPr>
          <p:cNvSpPr/>
          <p:nvPr/>
        </p:nvSpPr>
        <p:spPr>
          <a:xfrm>
            <a:off x="8335992" y="5486744"/>
            <a:ext cx="2827011" cy="676545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50 word classification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38F8A71-F91B-4E48-8ADD-974AEEBFE144}"/>
              </a:ext>
            </a:extLst>
          </p:cNvPr>
          <p:cNvCxnSpPr>
            <a:cxnSpLocks/>
            <a:endCxn id="53" idx="0"/>
          </p:cNvCxnSpPr>
          <p:nvPr/>
        </p:nvCxnSpPr>
        <p:spPr>
          <a:xfrm flipH="1">
            <a:off x="9749498" y="5223181"/>
            <a:ext cx="5246" cy="263563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E00A4E7F-742B-3042-A62A-DBC699CEC67D}"/>
              </a:ext>
            </a:extLst>
          </p:cNvPr>
          <p:cNvSpPr/>
          <p:nvPr/>
        </p:nvSpPr>
        <p:spPr>
          <a:xfrm>
            <a:off x="8335990" y="2736812"/>
            <a:ext cx="2832257" cy="2486370"/>
          </a:xfrm>
          <a:prstGeom prst="roundRect">
            <a:avLst/>
          </a:prstGeom>
          <a:solidFill>
            <a:schemeClr val="accent6">
              <a:lumMod val="75000"/>
              <a:alpha val="24195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4FC7DFA-59FD-2444-A4F9-85F7ECFE08F5}"/>
              </a:ext>
            </a:extLst>
          </p:cNvPr>
          <p:cNvSpPr txBox="1"/>
          <p:nvPr/>
        </p:nvSpPr>
        <p:spPr>
          <a:xfrm rot="16200000">
            <a:off x="5569992" y="3795331"/>
            <a:ext cx="47880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Self-Attention Head x 6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93AF6B5-6C51-1648-97A7-416B6B38B7B9}"/>
              </a:ext>
            </a:extLst>
          </p:cNvPr>
          <p:cNvSpPr txBox="1"/>
          <p:nvPr/>
        </p:nvSpPr>
        <p:spPr>
          <a:xfrm>
            <a:off x="8022893" y="1261836"/>
            <a:ext cx="34532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</a:rPr>
              <a:t>Q&amp;A</a:t>
            </a:r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FBE39051-A3ED-D748-96F9-006D3AB0A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3024"/>
            <a:ext cx="10515600" cy="816835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Baseline Model</a:t>
            </a:r>
          </a:p>
        </p:txBody>
      </p:sp>
    </p:spTree>
    <p:extLst>
      <p:ext uri="{BB962C8B-B14F-4D97-AF65-F5344CB8AC3E}">
        <p14:creationId xmlns:p14="http://schemas.microsoft.com/office/powerpoint/2010/main" val="2832931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DF730-B86D-B048-A12D-8DE5F50FC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1034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Our Approach 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320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(Retrieval)</a:t>
            </a:r>
            <a:endParaRPr lang="en-US" sz="3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B74D3FE-0E44-5749-AEF7-B01DA2584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573359" cy="35464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Key Features:</a:t>
            </a:r>
          </a:p>
          <a:p>
            <a:r>
              <a:rPr lang="en-US" dirty="0">
                <a:latin typeface="Cambria" panose="02040503050406030204" pitchFamily="18" charset="0"/>
              </a:rPr>
              <a:t>Epoch time: 26 </a:t>
            </a:r>
            <a:r>
              <a:rPr lang="en-US" dirty="0" err="1">
                <a:latin typeface="Cambria" panose="02040503050406030204" pitchFamily="18" charset="0"/>
              </a:rPr>
              <a:t>hrs</a:t>
            </a:r>
            <a:r>
              <a:rPr lang="en-US" dirty="0">
                <a:latin typeface="Cambria" panose="02040503050406030204" pitchFamily="18" charset="0"/>
              </a:rPr>
              <a:t> (x 6)</a:t>
            </a:r>
          </a:p>
          <a:p>
            <a:r>
              <a:rPr lang="en-US" dirty="0">
                <a:latin typeface="Cambria" panose="02040503050406030204" pitchFamily="18" charset="0"/>
              </a:rPr>
              <a:t>Image feature extraction</a:t>
            </a:r>
          </a:p>
          <a:p>
            <a:pPr marL="971526" lvl="1" indent="-514337">
              <a:buFont typeface="+mj-lt"/>
              <a:buAutoNum type="arabicPeriod"/>
            </a:pPr>
            <a:r>
              <a:rPr lang="en-US" dirty="0" err="1">
                <a:latin typeface="Cambria" panose="02040503050406030204" pitchFamily="18" charset="0"/>
              </a:rPr>
              <a:t>Detectron</a:t>
            </a:r>
            <a:r>
              <a:rPr lang="en-US" dirty="0">
                <a:latin typeface="Cambria" panose="02040503050406030204" pitchFamily="18" charset="0"/>
              </a:rPr>
              <a:t> x101fpn</a:t>
            </a:r>
          </a:p>
          <a:p>
            <a:pPr marL="971526" lvl="1" indent="-514337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Faster RCNN </a:t>
            </a:r>
          </a:p>
          <a:p>
            <a:r>
              <a:rPr lang="en-US" dirty="0">
                <a:latin typeface="Cambria" panose="02040503050406030204" pitchFamily="18" charset="0"/>
              </a:rPr>
              <a:t>Pre-trained encoder models </a:t>
            </a:r>
          </a:p>
          <a:p>
            <a:pPr marL="914378" lvl="1" indent="-457189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Bert Base-Cased</a:t>
            </a:r>
          </a:p>
          <a:p>
            <a:pPr marL="914378" lvl="1" indent="-457189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Uniter</a:t>
            </a:r>
          </a:p>
          <a:p>
            <a:r>
              <a:rPr lang="en-US" dirty="0">
                <a:latin typeface="Cambria" panose="02040503050406030204" pitchFamily="18" charset="0"/>
              </a:rPr>
              <a:t>Number of Self-Attention Blocks</a:t>
            </a:r>
          </a:p>
          <a:p>
            <a:pPr marL="914378" lvl="1" indent="-457189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6</a:t>
            </a:r>
          </a:p>
          <a:p>
            <a:pPr marL="914378" lvl="1" indent="-457189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12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565EC512-39E0-CC45-B525-0895D0439F50}"/>
              </a:ext>
            </a:extLst>
          </p:cNvPr>
          <p:cNvSpPr/>
          <p:nvPr/>
        </p:nvSpPr>
        <p:spPr>
          <a:xfrm>
            <a:off x="6033328" y="615977"/>
            <a:ext cx="3555578" cy="10730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r>
              <a:rPr lang="en-US" baseline="-25000" dirty="0"/>
              <a:t>i</a:t>
            </a:r>
            <a:endParaRPr lang="en-US" dirty="0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A09E7355-6438-B745-BAE6-B7C863301FD6}"/>
              </a:ext>
            </a:extLst>
          </p:cNvPr>
          <p:cNvSpPr/>
          <p:nvPr/>
        </p:nvSpPr>
        <p:spPr>
          <a:xfrm>
            <a:off x="9785308" y="596079"/>
            <a:ext cx="2042334" cy="10730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C6329EE2-8C4D-CC4F-970A-6EF335609BD1}"/>
              </a:ext>
            </a:extLst>
          </p:cNvPr>
          <p:cNvSpPr/>
          <p:nvPr/>
        </p:nvSpPr>
        <p:spPr>
          <a:xfrm>
            <a:off x="6096001" y="2105810"/>
            <a:ext cx="5731634" cy="13231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Cross-Attention Block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077392D-A7F3-004F-9B20-2BC7232A90BB}"/>
              </a:ext>
            </a:extLst>
          </p:cNvPr>
          <p:cNvCxnSpPr/>
          <p:nvPr/>
        </p:nvCxnSpPr>
        <p:spPr>
          <a:xfrm>
            <a:off x="10806475" y="1645325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F53B512-6932-D341-A0CD-454298052F7D}"/>
              </a:ext>
            </a:extLst>
          </p:cNvPr>
          <p:cNvCxnSpPr/>
          <p:nvPr/>
        </p:nvCxnSpPr>
        <p:spPr>
          <a:xfrm>
            <a:off x="8599277" y="1689052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28FD5A9-EFE3-464E-A657-3264316C5F35}"/>
              </a:ext>
            </a:extLst>
          </p:cNvPr>
          <p:cNvCxnSpPr/>
          <p:nvPr/>
        </p:nvCxnSpPr>
        <p:spPr>
          <a:xfrm>
            <a:off x="6873910" y="1657001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92A656E-32B4-3045-9B74-754D63FF384F}"/>
              </a:ext>
            </a:extLst>
          </p:cNvPr>
          <p:cNvSpPr txBox="1"/>
          <p:nvPr/>
        </p:nvSpPr>
        <p:spPr>
          <a:xfrm>
            <a:off x="6873909" y="1682629"/>
            <a:ext cx="572593" cy="371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15" dirty="0">
                <a:latin typeface="Georgia" panose="02040502050405020303" pitchFamily="18" charset="0"/>
              </a:rPr>
              <a:t>Key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441795E-3528-BB48-9B08-AFA0E2F94814}"/>
              </a:ext>
            </a:extLst>
          </p:cNvPr>
          <p:cNvSpPr txBox="1"/>
          <p:nvPr/>
        </p:nvSpPr>
        <p:spPr>
          <a:xfrm>
            <a:off x="8620117" y="1694305"/>
            <a:ext cx="771365" cy="371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15" dirty="0">
                <a:latin typeface="Georgia" panose="02040502050405020303" pitchFamily="18" charset="0"/>
              </a:rPr>
              <a:t>Value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3AE2291-276B-4F42-8773-21EDBAB02F10}"/>
              </a:ext>
            </a:extLst>
          </p:cNvPr>
          <p:cNvSpPr txBox="1"/>
          <p:nvPr/>
        </p:nvSpPr>
        <p:spPr>
          <a:xfrm>
            <a:off x="10806475" y="1659562"/>
            <a:ext cx="813043" cy="371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15" dirty="0">
                <a:latin typeface="Georgia" panose="02040502050405020303" pitchFamily="18" charset="0"/>
              </a:rPr>
              <a:t>Query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18AC0C9-B295-7D4D-BC38-3AF87C3C8BD3}"/>
              </a:ext>
            </a:extLst>
          </p:cNvPr>
          <p:cNvCxnSpPr/>
          <p:nvPr/>
        </p:nvCxnSpPr>
        <p:spPr>
          <a:xfrm>
            <a:off x="9004809" y="3429001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22F243A3-ADB1-8B4E-84CC-172B182E9F46}"/>
              </a:ext>
            </a:extLst>
          </p:cNvPr>
          <p:cNvSpPr/>
          <p:nvPr/>
        </p:nvSpPr>
        <p:spPr>
          <a:xfrm>
            <a:off x="6240358" y="3870738"/>
            <a:ext cx="5731629" cy="13231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Self-Attention Block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6B435A3-9A4E-4742-87AE-5915E0FADA67}"/>
              </a:ext>
            </a:extLst>
          </p:cNvPr>
          <p:cNvCxnSpPr>
            <a:cxnSpLocks/>
          </p:cNvCxnSpPr>
          <p:nvPr/>
        </p:nvCxnSpPr>
        <p:spPr>
          <a:xfrm flipH="1">
            <a:off x="8599277" y="5176577"/>
            <a:ext cx="477039" cy="554580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FE853EB-75A4-5543-926B-2BF87F097AF1}"/>
              </a:ext>
            </a:extLst>
          </p:cNvPr>
          <p:cNvCxnSpPr>
            <a:cxnSpLocks/>
          </p:cNvCxnSpPr>
          <p:nvPr/>
        </p:nvCxnSpPr>
        <p:spPr>
          <a:xfrm>
            <a:off x="9076316" y="5190691"/>
            <a:ext cx="512589" cy="54046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F8ABBCA5-854D-2B4A-9D8E-30FCB67C9A43}"/>
              </a:ext>
            </a:extLst>
          </p:cNvPr>
          <p:cNvSpPr/>
          <p:nvPr/>
        </p:nvSpPr>
        <p:spPr>
          <a:xfrm>
            <a:off x="8113221" y="5745270"/>
            <a:ext cx="1013790" cy="58309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relevant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99BA92F-E377-F241-B2A2-22884F44163A}"/>
              </a:ext>
            </a:extLst>
          </p:cNvPr>
          <p:cNvSpPr/>
          <p:nvPr/>
        </p:nvSpPr>
        <p:spPr>
          <a:xfrm>
            <a:off x="9254066" y="5731158"/>
            <a:ext cx="1013790" cy="58309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Irrelevant</a:t>
            </a:r>
          </a:p>
        </p:txBody>
      </p:sp>
      <p:sp>
        <p:nvSpPr>
          <p:cNvPr id="19" name="Footer Placeholder 8">
            <a:extLst>
              <a:ext uri="{FF2B5EF4-FFF2-40B4-BE49-F238E27FC236}">
                <a16:creationId xmlns:a16="http://schemas.microsoft.com/office/drawing/2014/main" id="{821F50C8-C30C-3244-B582-21DEFA6A8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1144" y="5372100"/>
            <a:ext cx="5573359" cy="1613524"/>
          </a:xfrm>
        </p:spPr>
        <p:txBody>
          <a:bodyPr/>
          <a:lstStyle/>
          <a:p>
            <a:pPr marL="228600" indent="-228600" algn="l">
              <a:buAutoNum type="arabicPeriod"/>
            </a:pPr>
            <a:r>
              <a:rPr lang="en-US" sz="1600" dirty="0">
                <a:latin typeface="Cambria" panose="02040503050406030204" pitchFamily="18" charset="0"/>
              </a:rPr>
              <a:t>BERT Paper: </a:t>
            </a:r>
            <a:r>
              <a:rPr lang="en-US" sz="1600" dirty="0">
                <a:latin typeface="Cambria" panose="02040503050406030204" pitchFamily="18" charset="0"/>
                <a:hlinkClick r:id="rId2"/>
              </a:rPr>
              <a:t>https://arxiv.org/pdf/1810.04805.pdf</a:t>
            </a:r>
            <a:endParaRPr lang="en-US" sz="1600" dirty="0">
              <a:latin typeface="Cambria" panose="02040503050406030204" pitchFamily="18" charset="0"/>
            </a:endParaRPr>
          </a:p>
          <a:p>
            <a:pPr marL="228600" indent="-228600" algn="l">
              <a:buAutoNum type="arabicPeriod"/>
            </a:pPr>
            <a:r>
              <a:rPr lang="en-US" sz="1600" dirty="0" err="1">
                <a:latin typeface="Cambria" panose="02040503050406030204" pitchFamily="18" charset="0"/>
              </a:rPr>
              <a:t>UNiTER</a:t>
            </a:r>
            <a:r>
              <a:rPr lang="en-US" sz="1600" dirty="0">
                <a:latin typeface="Cambria" panose="02040503050406030204" pitchFamily="18" charset="0"/>
              </a:rPr>
              <a:t>: </a:t>
            </a:r>
            <a:r>
              <a:rPr lang="en-US" sz="1600" dirty="0">
                <a:latin typeface="Cambria" panose="02040503050406030204" pitchFamily="18" charset="0"/>
                <a:hlinkClick r:id="rId3"/>
              </a:rPr>
              <a:t>https://arxiv.org/abs/1909.11740</a:t>
            </a:r>
            <a:endParaRPr lang="en-US" sz="1600" dirty="0">
              <a:latin typeface="Cambria" panose="02040503050406030204" pitchFamily="18" charset="0"/>
            </a:endParaRPr>
          </a:p>
          <a:p>
            <a:pPr marL="228600" indent="-228600" algn="l">
              <a:buAutoNum type="arabicPeriod"/>
            </a:pPr>
            <a:r>
              <a:rPr lang="en-US" sz="1600" dirty="0" err="1">
                <a:latin typeface="Cambria" panose="02040503050406030204" pitchFamily="18" charset="0"/>
              </a:rPr>
              <a:t>Detectron</a:t>
            </a:r>
            <a:r>
              <a:rPr lang="en-US" sz="1600" dirty="0">
                <a:latin typeface="Cambria" panose="02040503050406030204" pitchFamily="18" charset="0"/>
              </a:rPr>
              <a:t>: </a:t>
            </a:r>
            <a:r>
              <a:rPr lang="en-US" sz="1600" dirty="0">
                <a:latin typeface="Cambria" panose="02040503050406030204" pitchFamily="18" charset="0"/>
                <a:hlinkClick r:id="rId4"/>
              </a:rPr>
              <a:t>https://github.com/LuoweiZhou/detectron-vlp</a:t>
            </a:r>
            <a:endParaRPr lang="en-US" sz="1600" dirty="0">
              <a:latin typeface="Cambria" panose="02040503050406030204" pitchFamily="18" charset="0"/>
            </a:endParaRPr>
          </a:p>
          <a:p>
            <a:pPr marL="228600" indent="-228600" algn="l">
              <a:buAutoNum type="arabicPeriod"/>
            </a:pPr>
            <a:r>
              <a:rPr lang="en-US" sz="1600" dirty="0" err="1">
                <a:latin typeface="Cambria" panose="02040503050406030204" pitchFamily="18" charset="0"/>
              </a:rPr>
              <a:t>FasterRCNN</a:t>
            </a:r>
            <a:r>
              <a:rPr lang="en-US" sz="1600" dirty="0">
                <a:latin typeface="Cambria" panose="02040503050406030204" pitchFamily="18" charset="0"/>
              </a:rPr>
              <a:t>: </a:t>
            </a:r>
            <a:r>
              <a:rPr lang="en-US" sz="1600" dirty="0">
                <a:latin typeface="Cambria" panose="02040503050406030204" pitchFamily="18" charset="0"/>
                <a:hlinkClick r:id="rId5"/>
              </a:rPr>
              <a:t>https://arxiv.org/abs/1506.01497</a:t>
            </a:r>
            <a:endParaRPr lang="en-US" sz="1600" dirty="0">
              <a:latin typeface="Cambria" panose="02040503050406030204" pitchFamily="18" charset="0"/>
            </a:endParaRPr>
          </a:p>
          <a:p>
            <a:pPr marL="228600" indent="-228600" algn="l">
              <a:buAutoNum type="arabicPeriod"/>
            </a:pPr>
            <a:r>
              <a:rPr lang="en-US" sz="1600" dirty="0">
                <a:latin typeface="Cambria" panose="02040503050406030204" pitchFamily="18" charset="0"/>
              </a:rPr>
              <a:t>LXMERT: </a:t>
            </a:r>
            <a:r>
              <a:rPr lang="en-US" sz="1600" dirty="0">
                <a:latin typeface="Cambria" panose="02040503050406030204" pitchFamily="18" charset="0"/>
                <a:hlinkClick r:id="rId6"/>
              </a:rPr>
              <a:t>https://arxiv.org/pdf/1908.07490.pdf</a:t>
            </a:r>
            <a:endParaRPr lang="en-US" sz="1600" dirty="0">
              <a:latin typeface="Cambria" panose="02040503050406030204" pitchFamily="18" charset="0"/>
            </a:endParaRPr>
          </a:p>
          <a:p>
            <a:pPr marL="228600" indent="-228600" algn="l">
              <a:buAutoNum type="arabicPeriod"/>
            </a:pPr>
            <a:endParaRPr lang="en-US" sz="1600" dirty="0">
              <a:latin typeface="Cambria" panose="02040503050406030204" pitchFamily="18" charset="0"/>
            </a:endParaRPr>
          </a:p>
          <a:p>
            <a:pPr algn="l"/>
            <a:endParaRPr lang="en-US" sz="16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338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DF730-B86D-B048-A12D-8DE5F50FC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0618" y="5831120"/>
            <a:ext cx="6670765" cy="1325563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Step 1. Embedding</a:t>
            </a:r>
            <a:endParaRPr lang="en-US" sz="3200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17DB5B3-1BC3-7A4C-8706-72B84A68CC91}"/>
              </a:ext>
            </a:extLst>
          </p:cNvPr>
          <p:cNvSpPr/>
          <p:nvPr/>
        </p:nvSpPr>
        <p:spPr>
          <a:xfrm>
            <a:off x="780143" y="402901"/>
            <a:ext cx="3596641" cy="10730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Question/Text-source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88C097B-9EA7-8F40-9F16-FC7A21DA51EA}"/>
              </a:ext>
            </a:extLst>
          </p:cNvPr>
          <p:cNvSpPr/>
          <p:nvPr/>
        </p:nvSpPr>
        <p:spPr>
          <a:xfrm>
            <a:off x="780143" y="1820740"/>
            <a:ext cx="3596641" cy="107307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Bert-Based Tokenizer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BE5E127-A326-444A-B5BC-82C3A0E2645F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>
            <a:off x="2578464" y="1475976"/>
            <a:ext cx="0" cy="344764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F6E3668-36C3-9A4C-94A2-1C9889CAC814}"/>
              </a:ext>
            </a:extLst>
          </p:cNvPr>
          <p:cNvCxnSpPr>
            <a:cxnSpLocks/>
            <a:stCxn id="20" idx="2"/>
            <a:endCxn id="7" idx="0"/>
          </p:cNvCxnSpPr>
          <p:nvPr/>
        </p:nvCxnSpPr>
        <p:spPr>
          <a:xfrm flipH="1">
            <a:off x="2578464" y="2893815"/>
            <a:ext cx="1" cy="2398494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r 6">
            <a:extLst>
              <a:ext uri="{FF2B5EF4-FFF2-40B4-BE49-F238E27FC236}">
                <a16:creationId xmlns:a16="http://schemas.microsoft.com/office/drawing/2014/main" id="{F4B11569-77F6-824D-B94C-C917B28C4534}"/>
              </a:ext>
            </a:extLst>
          </p:cNvPr>
          <p:cNvSpPr/>
          <p:nvPr/>
        </p:nvSpPr>
        <p:spPr>
          <a:xfrm>
            <a:off x="2272139" y="5292309"/>
            <a:ext cx="612648" cy="612648"/>
          </a:xfrm>
          <a:prstGeom prst="flowChartOr">
            <a:avLst/>
          </a:prstGeom>
          <a:solidFill>
            <a:schemeClr val="accent1">
              <a:alpha val="95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51014000-5482-AB4F-AB49-6FDF0275AB3C}"/>
              </a:ext>
            </a:extLst>
          </p:cNvPr>
          <p:cNvCxnSpPr>
            <a:cxnSpLocks/>
            <a:endCxn id="7" idx="2"/>
          </p:cNvCxnSpPr>
          <p:nvPr/>
        </p:nvCxnSpPr>
        <p:spPr>
          <a:xfrm rot="16200000" flipH="1">
            <a:off x="418826" y="3745320"/>
            <a:ext cx="2704818" cy="1001808"/>
          </a:xfrm>
          <a:prstGeom prst="bentConnector2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66126EA2-4A1C-4747-8C8C-9167F6DF06E1}"/>
              </a:ext>
            </a:extLst>
          </p:cNvPr>
          <p:cNvCxnSpPr>
            <a:cxnSpLocks/>
            <a:endCxn id="7" idx="6"/>
          </p:cNvCxnSpPr>
          <p:nvPr/>
        </p:nvCxnSpPr>
        <p:spPr>
          <a:xfrm rot="5400000">
            <a:off x="1879104" y="3899500"/>
            <a:ext cx="2704818" cy="693451"/>
          </a:xfrm>
          <a:prstGeom prst="bentConnector2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2687FD1-7837-6F43-BC9A-BE192017D7CA}"/>
              </a:ext>
            </a:extLst>
          </p:cNvPr>
          <p:cNvSpPr txBox="1"/>
          <p:nvPr/>
        </p:nvSpPr>
        <p:spPr>
          <a:xfrm rot="16200000">
            <a:off x="83275" y="3781616"/>
            <a:ext cx="2004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Word Embeddings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3CB778D-E58A-0D4C-83A7-8AD330965A85}"/>
              </a:ext>
            </a:extLst>
          </p:cNvPr>
          <p:cNvSpPr txBox="1"/>
          <p:nvPr/>
        </p:nvSpPr>
        <p:spPr>
          <a:xfrm rot="16200000">
            <a:off x="1240504" y="3781616"/>
            <a:ext cx="230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Position Embedding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93D9BFD-5457-2348-9AA8-3FF5A1903CAA}"/>
              </a:ext>
            </a:extLst>
          </p:cNvPr>
          <p:cNvSpPr txBox="1"/>
          <p:nvPr/>
        </p:nvSpPr>
        <p:spPr>
          <a:xfrm rot="16200000">
            <a:off x="2088619" y="3781617"/>
            <a:ext cx="2609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Token-type embedding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ECB84359-1921-8147-8126-8199488E66F0}"/>
              </a:ext>
            </a:extLst>
          </p:cNvPr>
          <p:cNvSpPr/>
          <p:nvPr/>
        </p:nvSpPr>
        <p:spPr>
          <a:xfrm>
            <a:off x="5567224" y="274496"/>
            <a:ext cx="2156222" cy="10730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image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839ED8EA-DF11-AF4D-B420-7124DE2FCED4}"/>
              </a:ext>
            </a:extLst>
          </p:cNvPr>
          <p:cNvSpPr/>
          <p:nvPr/>
        </p:nvSpPr>
        <p:spPr>
          <a:xfrm>
            <a:off x="8081349" y="1739916"/>
            <a:ext cx="3596641" cy="107307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Bert-Based Tokenizer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FF54A37-53E2-204D-BAE4-423B26886BFF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9879667" y="1347571"/>
            <a:ext cx="2" cy="392345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38D4889-251F-B347-822F-F33C317EC684}"/>
              </a:ext>
            </a:extLst>
          </p:cNvPr>
          <p:cNvCxnSpPr>
            <a:cxnSpLocks/>
            <a:stCxn id="55" idx="2"/>
            <a:endCxn id="88" idx="0"/>
          </p:cNvCxnSpPr>
          <p:nvPr/>
        </p:nvCxnSpPr>
        <p:spPr>
          <a:xfrm>
            <a:off x="9879670" y="2812990"/>
            <a:ext cx="8155" cy="1383882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r 57">
            <a:extLst>
              <a:ext uri="{FF2B5EF4-FFF2-40B4-BE49-F238E27FC236}">
                <a16:creationId xmlns:a16="http://schemas.microsoft.com/office/drawing/2014/main" id="{46C9AA34-33AA-254F-A863-51A125DF3964}"/>
              </a:ext>
            </a:extLst>
          </p:cNvPr>
          <p:cNvSpPr/>
          <p:nvPr/>
        </p:nvSpPr>
        <p:spPr>
          <a:xfrm>
            <a:off x="9573344" y="5211484"/>
            <a:ext cx="612648" cy="612648"/>
          </a:xfrm>
          <a:prstGeom prst="flowChartOr">
            <a:avLst/>
          </a:prstGeom>
          <a:solidFill>
            <a:schemeClr val="accent1">
              <a:alpha val="95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003702B2-6649-704E-90BA-8D98F7FAC852}"/>
              </a:ext>
            </a:extLst>
          </p:cNvPr>
          <p:cNvCxnSpPr>
            <a:cxnSpLocks/>
            <a:stCxn id="80" idx="4"/>
            <a:endCxn id="58" idx="2"/>
          </p:cNvCxnSpPr>
          <p:nvPr/>
        </p:nvCxnSpPr>
        <p:spPr>
          <a:xfrm rot="16200000" flipH="1">
            <a:off x="9001324" y="4945789"/>
            <a:ext cx="153162" cy="990878"/>
          </a:xfrm>
          <a:prstGeom prst="bentConnector2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643032F9-714A-2347-BB38-22472AF2E419}"/>
              </a:ext>
            </a:extLst>
          </p:cNvPr>
          <p:cNvCxnSpPr>
            <a:cxnSpLocks/>
            <a:endCxn id="58" idx="6"/>
          </p:cNvCxnSpPr>
          <p:nvPr/>
        </p:nvCxnSpPr>
        <p:spPr>
          <a:xfrm rot="5400000">
            <a:off x="9180309" y="3818675"/>
            <a:ext cx="2704818" cy="693451"/>
          </a:xfrm>
          <a:prstGeom prst="bentConnector2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6FB406C5-2ED0-1540-B273-E93AA7B00443}"/>
              </a:ext>
            </a:extLst>
          </p:cNvPr>
          <p:cNvSpPr txBox="1"/>
          <p:nvPr/>
        </p:nvSpPr>
        <p:spPr>
          <a:xfrm rot="16200000">
            <a:off x="7510795" y="3121224"/>
            <a:ext cx="146089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latin typeface="Cambria" panose="02040503050406030204" pitchFamily="18" charset="0"/>
              </a:rPr>
              <a:t>Word Embeddings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1055619-FACF-094F-A471-D1090C2DCB8F}"/>
              </a:ext>
            </a:extLst>
          </p:cNvPr>
          <p:cNvSpPr txBox="1"/>
          <p:nvPr/>
        </p:nvSpPr>
        <p:spPr>
          <a:xfrm rot="16200000">
            <a:off x="8834369" y="3094707"/>
            <a:ext cx="12560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latin typeface="Cambria" panose="02040503050406030204" pitchFamily="18" charset="0"/>
              </a:rPr>
              <a:t>Position Embedding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3EE8D65-48CC-1645-8BD4-F09C53170C79}"/>
              </a:ext>
            </a:extLst>
          </p:cNvPr>
          <p:cNvSpPr txBox="1"/>
          <p:nvPr/>
        </p:nvSpPr>
        <p:spPr>
          <a:xfrm rot="16200000">
            <a:off x="9781172" y="3065008"/>
            <a:ext cx="1532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Token-type embedding</a:t>
            </a:r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D5F2CD34-90E4-024C-AB9D-E8947FAD99F1}"/>
              </a:ext>
            </a:extLst>
          </p:cNvPr>
          <p:cNvSpPr/>
          <p:nvPr/>
        </p:nvSpPr>
        <p:spPr>
          <a:xfrm>
            <a:off x="8801555" y="274496"/>
            <a:ext cx="2156223" cy="10730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caption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C3FC7B2-3591-1A4B-8033-420CF1908CD7}"/>
              </a:ext>
            </a:extLst>
          </p:cNvPr>
          <p:cNvCxnSpPr>
            <a:cxnSpLocks/>
          </p:cNvCxnSpPr>
          <p:nvPr/>
        </p:nvCxnSpPr>
        <p:spPr>
          <a:xfrm>
            <a:off x="6645328" y="1366863"/>
            <a:ext cx="2" cy="392345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DC7845DE-8C7F-B744-BF5B-2BF9CAE578FD}"/>
              </a:ext>
            </a:extLst>
          </p:cNvPr>
          <p:cNvSpPr/>
          <p:nvPr/>
        </p:nvSpPr>
        <p:spPr>
          <a:xfrm>
            <a:off x="5567220" y="1778500"/>
            <a:ext cx="2156222" cy="107307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extraction</a:t>
            </a:r>
          </a:p>
        </p:txBody>
      </p: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6F2EC447-CE7D-804D-B9C1-D78346F2DF8B}"/>
              </a:ext>
            </a:extLst>
          </p:cNvPr>
          <p:cNvCxnSpPr>
            <a:cxnSpLocks/>
            <a:endCxn id="80" idx="2"/>
          </p:cNvCxnSpPr>
          <p:nvPr/>
        </p:nvCxnSpPr>
        <p:spPr>
          <a:xfrm rot="16200000" flipH="1">
            <a:off x="6147705" y="2929884"/>
            <a:ext cx="2206748" cy="2050128"/>
          </a:xfrm>
          <a:prstGeom prst="bentConnector2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EC0F62A8-06B0-AC49-95ED-0822B40803D6}"/>
              </a:ext>
            </a:extLst>
          </p:cNvPr>
          <p:cNvSpPr txBox="1"/>
          <p:nvPr/>
        </p:nvSpPr>
        <p:spPr>
          <a:xfrm rot="16200000">
            <a:off x="5272782" y="3906810"/>
            <a:ext cx="1617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Feature Vector</a:t>
            </a:r>
          </a:p>
        </p:txBody>
      </p: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277E04C0-A0CF-AB48-B462-E93B74AF0284}"/>
              </a:ext>
            </a:extLst>
          </p:cNvPr>
          <p:cNvCxnSpPr>
            <a:cxnSpLocks/>
            <a:endCxn id="88" idx="2"/>
          </p:cNvCxnSpPr>
          <p:nvPr/>
        </p:nvCxnSpPr>
        <p:spPr>
          <a:xfrm>
            <a:off x="7191034" y="2856897"/>
            <a:ext cx="2390467" cy="1646300"/>
          </a:xfrm>
          <a:prstGeom prst="bentConnector3">
            <a:avLst>
              <a:gd name="adj1" fmla="val 819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F349505-00D7-EE46-B659-8374845FF977}"/>
              </a:ext>
            </a:extLst>
          </p:cNvPr>
          <p:cNvSpPr txBox="1"/>
          <p:nvPr/>
        </p:nvSpPr>
        <p:spPr>
          <a:xfrm rot="16200000">
            <a:off x="6173251" y="3504985"/>
            <a:ext cx="1767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Bounding Boxes</a:t>
            </a:r>
          </a:p>
        </p:txBody>
      </p:sp>
      <p:sp>
        <p:nvSpPr>
          <p:cNvPr id="80" name="Or 79">
            <a:extLst>
              <a:ext uri="{FF2B5EF4-FFF2-40B4-BE49-F238E27FC236}">
                <a16:creationId xmlns:a16="http://schemas.microsoft.com/office/drawing/2014/main" id="{B0E3625D-20B3-C34A-A503-91B3801D2FD3}"/>
              </a:ext>
            </a:extLst>
          </p:cNvPr>
          <p:cNvSpPr/>
          <p:nvPr/>
        </p:nvSpPr>
        <p:spPr>
          <a:xfrm>
            <a:off x="8276142" y="4751998"/>
            <a:ext cx="612648" cy="612648"/>
          </a:xfrm>
          <a:prstGeom prst="flowChartOr">
            <a:avLst/>
          </a:prstGeom>
          <a:solidFill>
            <a:schemeClr val="accent1">
              <a:alpha val="95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11B3D058-BD2D-1D48-B1A8-758977A812D6}"/>
              </a:ext>
            </a:extLst>
          </p:cNvPr>
          <p:cNvCxnSpPr>
            <a:cxnSpLocks/>
          </p:cNvCxnSpPr>
          <p:nvPr/>
        </p:nvCxnSpPr>
        <p:spPr>
          <a:xfrm>
            <a:off x="8579950" y="2805659"/>
            <a:ext cx="16833" cy="1928695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r 87">
            <a:extLst>
              <a:ext uri="{FF2B5EF4-FFF2-40B4-BE49-F238E27FC236}">
                <a16:creationId xmlns:a16="http://schemas.microsoft.com/office/drawing/2014/main" id="{CBAEA7E9-4FC6-2445-817C-BC98ADEA9589}"/>
              </a:ext>
            </a:extLst>
          </p:cNvPr>
          <p:cNvSpPr/>
          <p:nvPr/>
        </p:nvSpPr>
        <p:spPr>
          <a:xfrm>
            <a:off x="9581500" y="4196872"/>
            <a:ext cx="612648" cy="612648"/>
          </a:xfrm>
          <a:prstGeom prst="flowChartOr">
            <a:avLst/>
          </a:prstGeom>
          <a:solidFill>
            <a:schemeClr val="accent1">
              <a:alpha val="95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DA3E1851-59EE-2B48-8801-4DA0259AD9EF}"/>
              </a:ext>
            </a:extLst>
          </p:cNvPr>
          <p:cNvCxnSpPr>
            <a:cxnSpLocks/>
            <a:stCxn id="88" idx="4"/>
            <a:endCxn id="58" idx="0"/>
          </p:cNvCxnSpPr>
          <p:nvPr/>
        </p:nvCxnSpPr>
        <p:spPr>
          <a:xfrm flipH="1">
            <a:off x="9879669" y="4809520"/>
            <a:ext cx="8156" cy="401964"/>
          </a:xfrm>
          <a:prstGeom prst="straightConnector1">
            <a:avLst/>
          </a:prstGeom>
          <a:ln w="539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AD0399B-BCEE-484D-83F5-E02C95E78BBB}"/>
              </a:ext>
            </a:extLst>
          </p:cNvPr>
          <p:cNvCxnSpPr>
            <a:cxnSpLocks/>
          </p:cNvCxnSpPr>
          <p:nvPr/>
        </p:nvCxnSpPr>
        <p:spPr>
          <a:xfrm flipH="1">
            <a:off x="2578464" y="5904957"/>
            <a:ext cx="2" cy="287692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FB10D8D-3D30-6E48-8F7F-81F4D0ED680E}"/>
              </a:ext>
            </a:extLst>
          </p:cNvPr>
          <p:cNvSpPr/>
          <p:nvPr/>
        </p:nvSpPr>
        <p:spPr>
          <a:xfrm>
            <a:off x="1618809" y="6150264"/>
            <a:ext cx="2025208" cy="581195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Question/text source embedding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6D1F8F4F-356D-7A48-8B22-91F894D9C2BF}"/>
              </a:ext>
            </a:extLst>
          </p:cNvPr>
          <p:cNvSpPr/>
          <p:nvPr/>
        </p:nvSpPr>
        <p:spPr>
          <a:xfrm>
            <a:off x="8875221" y="6130458"/>
            <a:ext cx="2025208" cy="581195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source embedding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C19044B-7CAD-6D4A-83A2-F2D05A066086}"/>
              </a:ext>
            </a:extLst>
          </p:cNvPr>
          <p:cNvCxnSpPr>
            <a:cxnSpLocks/>
            <a:stCxn id="58" idx="4"/>
            <a:endCxn id="39" idx="0"/>
          </p:cNvCxnSpPr>
          <p:nvPr/>
        </p:nvCxnSpPr>
        <p:spPr>
          <a:xfrm>
            <a:off x="9879669" y="5824133"/>
            <a:ext cx="8156" cy="306325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5846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DF730-B86D-B048-A12D-8DE5F50FC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0618" y="5831120"/>
            <a:ext cx="6670765" cy="1325563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Step 2. Cross-Attention</a:t>
            </a:r>
            <a:endParaRPr lang="en-US" sz="32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FB10D8D-3D30-6E48-8F7F-81F4D0ED680E}"/>
              </a:ext>
            </a:extLst>
          </p:cNvPr>
          <p:cNvSpPr/>
          <p:nvPr/>
        </p:nvSpPr>
        <p:spPr>
          <a:xfrm>
            <a:off x="1531725" y="989973"/>
            <a:ext cx="3490220" cy="581195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Question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66C5083-4F8A-EB44-BF38-8B50188A4CEF}"/>
              </a:ext>
            </a:extLst>
          </p:cNvPr>
          <p:cNvCxnSpPr/>
          <p:nvPr/>
        </p:nvCxnSpPr>
        <p:spPr>
          <a:xfrm>
            <a:off x="1843315" y="989972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35921A2-0BFA-404C-8A6B-578940A1AE71}"/>
              </a:ext>
            </a:extLst>
          </p:cNvPr>
          <p:cNvCxnSpPr/>
          <p:nvPr/>
        </p:nvCxnSpPr>
        <p:spPr>
          <a:xfrm>
            <a:off x="2184401" y="989972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D7D5313-9A44-9B46-89F1-39ED0326D4D6}"/>
              </a:ext>
            </a:extLst>
          </p:cNvPr>
          <p:cNvCxnSpPr/>
          <p:nvPr/>
        </p:nvCxnSpPr>
        <p:spPr>
          <a:xfrm>
            <a:off x="2481944" y="989972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4F57316-DD17-A442-847C-AD9ED4FA0D7A}"/>
              </a:ext>
            </a:extLst>
          </p:cNvPr>
          <p:cNvCxnSpPr/>
          <p:nvPr/>
        </p:nvCxnSpPr>
        <p:spPr>
          <a:xfrm>
            <a:off x="2782390" y="989972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004E6F4-D284-1A46-92DC-C232A0D9C72B}"/>
              </a:ext>
            </a:extLst>
          </p:cNvPr>
          <p:cNvCxnSpPr/>
          <p:nvPr/>
        </p:nvCxnSpPr>
        <p:spPr>
          <a:xfrm>
            <a:off x="3094448" y="989972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7EE43AC-003F-C646-A2F3-122AA4E1FA06}"/>
              </a:ext>
            </a:extLst>
          </p:cNvPr>
          <p:cNvCxnSpPr/>
          <p:nvPr/>
        </p:nvCxnSpPr>
        <p:spPr>
          <a:xfrm>
            <a:off x="3435534" y="989972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403CDC6-8C16-3A42-81AD-9608134039DF}"/>
              </a:ext>
            </a:extLst>
          </p:cNvPr>
          <p:cNvCxnSpPr/>
          <p:nvPr/>
        </p:nvCxnSpPr>
        <p:spPr>
          <a:xfrm>
            <a:off x="3747591" y="989972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ECDAB9A-C680-EF4F-8146-016B5C62605F}"/>
              </a:ext>
            </a:extLst>
          </p:cNvPr>
          <p:cNvCxnSpPr/>
          <p:nvPr/>
        </p:nvCxnSpPr>
        <p:spPr>
          <a:xfrm>
            <a:off x="4074163" y="989972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EC6BD3B-F7FC-4F40-B83D-DF09F50F83F4}"/>
              </a:ext>
            </a:extLst>
          </p:cNvPr>
          <p:cNvCxnSpPr/>
          <p:nvPr/>
        </p:nvCxnSpPr>
        <p:spPr>
          <a:xfrm>
            <a:off x="4371705" y="989972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678A555-A40F-954E-BB40-64A6723ABCE3}"/>
              </a:ext>
            </a:extLst>
          </p:cNvPr>
          <p:cNvCxnSpPr/>
          <p:nvPr/>
        </p:nvCxnSpPr>
        <p:spPr>
          <a:xfrm>
            <a:off x="4654734" y="989972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0EEDA7AD-84B4-6E47-B7B2-6E6CE9A4326E}"/>
              </a:ext>
            </a:extLst>
          </p:cNvPr>
          <p:cNvSpPr/>
          <p:nvPr/>
        </p:nvSpPr>
        <p:spPr>
          <a:xfrm>
            <a:off x="7040388" y="989972"/>
            <a:ext cx="3490220" cy="581195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 Embedding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C552EEF-D6E9-5A4F-B13B-2FDA2DE42851}"/>
              </a:ext>
            </a:extLst>
          </p:cNvPr>
          <p:cNvCxnSpPr/>
          <p:nvPr/>
        </p:nvCxnSpPr>
        <p:spPr>
          <a:xfrm>
            <a:off x="7351978" y="989971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3B95546-525E-F64B-99D2-4CC158243EBB}"/>
              </a:ext>
            </a:extLst>
          </p:cNvPr>
          <p:cNvCxnSpPr/>
          <p:nvPr/>
        </p:nvCxnSpPr>
        <p:spPr>
          <a:xfrm>
            <a:off x="7693064" y="989971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F19B47B-58DE-4647-AE98-97CEDD09C09E}"/>
              </a:ext>
            </a:extLst>
          </p:cNvPr>
          <p:cNvCxnSpPr/>
          <p:nvPr/>
        </p:nvCxnSpPr>
        <p:spPr>
          <a:xfrm>
            <a:off x="7990607" y="989971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4FC973CA-D6C6-5543-8A95-3BFCEB5A7E6E}"/>
              </a:ext>
            </a:extLst>
          </p:cNvPr>
          <p:cNvCxnSpPr/>
          <p:nvPr/>
        </p:nvCxnSpPr>
        <p:spPr>
          <a:xfrm>
            <a:off x="8291053" y="989971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374CDE52-4EB9-1B43-A1C7-26A95B411B02}"/>
              </a:ext>
            </a:extLst>
          </p:cNvPr>
          <p:cNvCxnSpPr/>
          <p:nvPr/>
        </p:nvCxnSpPr>
        <p:spPr>
          <a:xfrm>
            <a:off x="8603111" y="989971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E7C04F96-0A57-154B-80DC-3441C9428630}"/>
              </a:ext>
            </a:extLst>
          </p:cNvPr>
          <p:cNvCxnSpPr/>
          <p:nvPr/>
        </p:nvCxnSpPr>
        <p:spPr>
          <a:xfrm>
            <a:off x="8944197" y="989971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561104D1-1056-8D42-9CC9-676F7C6DD768}"/>
              </a:ext>
            </a:extLst>
          </p:cNvPr>
          <p:cNvCxnSpPr/>
          <p:nvPr/>
        </p:nvCxnSpPr>
        <p:spPr>
          <a:xfrm>
            <a:off x="9256254" y="989971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955D1854-F0C2-F340-85B3-835EE424309E}"/>
              </a:ext>
            </a:extLst>
          </p:cNvPr>
          <p:cNvCxnSpPr/>
          <p:nvPr/>
        </p:nvCxnSpPr>
        <p:spPr>
          <a:xfrm>
            <a:off x="9582826" y="989971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274905B-512E-AC41-BBE9-A0E300E71C76}"/>
              </a:ext>
            </a:extLst>
          </p:cNvPr>
          <p:cNvCxnSpPr/>
          <p:nvPr/>
        </p:nvCxnSpPr>
        <p:spPr>
          <a:xfrm>
            <a:off x="9880368" y="989971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40FEA435-2676-B14C-804A-34755DD2466F}"/>
              </a:ext>
            </a:extLst>
          </p:cNvPr>
          <p:cNvCxnSpPr/>
          <p:nvPr/>
        </p:nvCxnSpPr>
        <p:spPr>
          <a:xfrm>
            <a:off x="10163397" y="989971"/>
            <a:ext cx="0" cy="58119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Left Brace 9">
            <a:extLst>
              <a:ext uri="{FF2B5EF4-FFF2-40B4-BE49-F238E27FC236}">
                <a16:creationId xmlns:a16="http://schemas.microsoft.com/office/drawing/2014/main" id="{CD901BA9-D3D3-3E4E-B091-A19271177054}"/>
              </a:ext>
            </a:extLst>
          </p:cNvPr>
          <p:cNvSpPr/>
          <p:nvPr/>
        </p:nvSpPr>
        <p:spPr>
          <a:xfrm rot="5400000">
            <a:off x="3078490" y="-834471"/>
            <a:ext cx="301894" cy="3045093"/>
          </a:xfrm>
          <a:prstGeom prst="leftBrace">
            <a:avLst>
              <a:gd name="adj1" fmla="val 8333"/>
              <a:gd name="adj2" fmla="val 51430"/>
            </a:avLst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Left Brace 80">
            <a:extLst>
              <a:ext uri="{FF2B5EF4-FFF2-40B4-BE49-F238E27FC236}">
                <a16:creationId xmlns:a16="http://schemas.microsoft.com/office/drawing/2014/main" id="{7D071192-28BB-1741-8692-49E140862F46}"/>
              </a:ext>
            </a:extLst>
          </p:cNvPr>
          <p:cNvSpPr/>
          <p:nvPr/>
        </p:nvSpPr>
        <p:spPr>
          <a:xfrm rot="5400000">
            <a:off x="8489904" y="-834470"/>
            <a:ext cx="301894" cy="3045093"/>
          </a:xfrm>
          <a:prstGeom prst="leftBrace">
            <a:avLst>
              <a:gd name="adj1" fmla="val 8333"/>
              <a:gd name="adj2" fmla="val 51430"/>
            </a:avLst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09ED8A1-3691-D849-AB6E-265CC670A8DA}"/>
              </a:ext>
            </a:extLst>
          </p:cNvPr>
          <p:cNvCxnSpPr/>
          <p:nvPr/>
        </p:nvCxnSpPr>
        <p:spPr>
          <a:xfrm>
            <a:off x="4829902" y="786869"/>
            <a:ext cx="2288403" cy="0"/>
          </a:xfrm>
          <a:prstGeom prst="line">
            <a:avLst/>
          </a:prstGeom>
          <a:ln w="41275">
            <a:solidFill>
              <a:schemeClr val="tx1">
                <a:lumMod val="95000"/>
                <a:lumOff val="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65C7624-3E98-F940-8164-4D50693229BA}"/>
              </a:ext>
            </a:extLst>
          </p:cNvPr>
          <p:cNvSpPr txBox="1"/>
          <p:nvPr/>
        </p:nvSpPr>
        <p:spPr>
          <a:xfrm>
            <a:off x="5148712" y="469692"/>
            <a:ext cx="1542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512 x 768</a:t>
            </a:r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E2C27631-075A-5045-B5C6-48AA2FD1EB36}"/>
              </a:ext>
            </a:extLst>
          </p:cNvPr>
          <p:cNvSpPr/>
          <p:nvPr/>
        </p:nvSpPr>
        <p:spPr>
          <a:xfrm>
            <a:off x="1205153" y="1142113"/>
            <a:ext cx="186244" cy="429052"/>
          </a:xfrm>
          <a:prstGeom prst="leftBrace">
            <a:avLst>
              <a:gd name="adj1" fmla="val 8333"/>
              <a:gd name="adj2" fmla="val 51430"/>
            </a:avLst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DA90E3E4-C7C8-5045-A417-90585DCF67DF}"/>
              </a:ext>
            </a:extLst>
          </p:cNvPr>
          <p:cNvCxnSpPr>
            <a:cxnSpLocks/>
            <a:stCxn id="6" idx="2"/>
            <a:endCxn id="90" idx="0"/>
          </p:cNvCxnSpPr>
          <p:nvPr/>
        </p:nvCxnSpPr>
        <p:spPr>
          <a:xfrm>
            <a:off x="3276834" y="1571168"/>
            <a:ext cx="13570" cy="426859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251C5B87-3DBA-0943-A2CA-50495979385B}"/>
              </a:ext>
            </a:extLst>
          </p:cNvPr>
          <p:cNvCxnSpPr>
            <a:cxnSpLocks/>
            <a:endCxn id="93" idx="0"/>
          </p:cNvCxnSpPr>
          <p:nvPr/>
        </p:nvCxnSpPr>
        <p:spPr>
          <a:xfrm>
            <a:off x="7869153" y="1571166"/>
            <a:ext cx="8239" cy="432787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7AFB16BC-C2FB-274F-8132-5955462B40BC}"/>
              </a:ext>
            </a:extLst>
          </p:cNvPr>
          <p:cNvCxnSpPr>
            <a:cxnSpLocks/>
            <a:endCxn id="94" idx="0"/>
          </p:cNvCxnSpPr>
          <p:nvPr/>
        </p:nvCxnSpPr>
        <p:spPr>
          <a:xfrm>
            <a:off x="9704021" y="1571166"/>
            <a:ext cx="1" cy="432787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23457DDB-C306-C944-8521-BFD6C3D05D7A}"/>
              </a:ext>
            </a:extLst>
          </p:cNvPr>
          <p:cNvSpPr/>
          <p:nvPr/>
        </p:nvSpPr>
        <p:spPr>
          <a:xfrm>
            <a:off x="1492083" y="1998026"/>
            <a:ext cx="3596641" cy="60859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Query States</a:t>
            </a:r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31AA27F8-2E32-9047-8DA2-EE29C99FD7FB}"/>
              </a:ext>
            </a:extLst>
          </p:cNvPr>
          <p:cNvSpPr/>
          <p:nvPr/>
        </p:nvSpPr>
        <p:spPr>
          <a:xfrm>
            <a:off x="6998315" y="2003953"/>
            <a:ext cx="1758153" cy="60859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Key States</a:t>
            </a:r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E5DA6D50-51E0-6748-8C1B-A9079A3E1AE1}"/>
              </a:ext>
            </a:extLst>
          </p:cNvPr>
          <p:cNvSpPr/>
          <p:nvPr/>
        </p:nvSpPr>
        <p:spPr>
          <a:xfrm>
            <a:off x="8824945" y="2003953"/>
            <a:ext cx="1758153" cy="60859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Value States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A683B24-7C1E-5748-BDB6-B206A4CFDEC7}"/>
              </a:ext>
            </a:extLst>
          </p:cNvPr>
          <p:cNvSpPr/>
          <p:nvPr/>
        </p:nvSpPr>
        <p:spPr>
          <a:xfrm>
            <a:off x="4522874" y="3715027"/>
            <a:ext cx="1432563" cy="784297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 x 512 x 128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E78D95CE-38EC-364B-8C22-C3432602FFAF}"/>
              </a:ext>
            </a:extLst>
          </p:cNvPr>
          <p:cNvSpPr/>
          <p:nvPr/>
        </p:nvSpPr>
        <p:spPr>
          <a:xfrm>
            <a:off x="6282032" y="3715027"/>
            <a:ext cx="1432563" cy="78429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 x 64 x 512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BF32FAC6-1E89-DE4A-8186-95056CA42AC7}"/>
              </a:ext>
            </a:extLst>
          </p:cNvPr>
          <p:cNvSpPr/>
          <p:nvPr/>
        </p:nvSpPr>
        <p:spPr>
          <a:xfrm>
            <a:off x="8012837" y="3760746"/>
            <a:ext cx="1432563" cy="78429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 x 512 x 128</a:t>
            </a:r>
          </a:p>
        </p:txBody>
      </p:sp>
      <p:cxnSp>
        <p:nvCxnSpPr>
          <p:cNvPr id="100" name="Elbow Connector 99">
            <a:extLst>
              <a:ext uri="{FF2B5EF4-FFF2-40B4-BE49-F238E27FC236}">
                <a16:creationId xmlns:a16="http://schemas.microsoft.com/office/drawing/2014/main" id="{3817BAFB-1745-4146-BC8C-9A962171F0BD}"/>
              </a:ext>
            </a:extLst>
          </p:cNvPr>
          <p:cNvCxnSpPr>
            <a:cxnSpLocks/>
            <a:stCxn id="90" idx="3"/>
            <a:endCxn id="35" idx="0"/>
          </p:cNvCxnSpPr>
          <p:nvPr/>
        </p:nvCxnSpPr>
        <p:spPr>
          <a:xfrm>
            <a:off x="5088724" y="2302324"/>
            <a:ext cx="150432" cy="1412702"/>
          </a:xfrm>
          <a:prstGeom prst="bentConnector2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Left Bracket 100">
            <a:extLst>
              <a:ext uri="{FF2B5EF4-FFF2-40B4-BE49-F238E27FC236}">
                <a16:creationId xmlns:a16="http://schemas.microsoft.com/office/drawing/2014/main" id="{0E049FDB-9ACA-584E-AEED-019724F855D5}"/>
              </a:ext>
            </a:extLst>
          </p:cNvPr>
          <p:cNvSpPr/>
          <p:nvPr/>
        </p:nvSpPr>
        <p:spPr>
          <a:xfrm flipH="1">
            <a:off x="7474624" y="3501827"/>
            <a:ext cx="305774" cy="1369033"/>
          </a:xfrm>
          <a:prstGeom prst="leftBracket">
            <a:avLst>
              <a:gd name="adj" fmla="val 50000"/>
            </a:avLst>
          </a:prstGeom>
          <a:ln w="603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2" name="Elbow Connector 101">
            <a:extLst>
              <a:ext uri="{FF2B5EF4-FFF2-40B4-BE49-F238E27FC236}">
                <a16:creationId xmlns:a16="http://schemas.microsoft.com/office/drawing/2014/main" id="{EFEA8C25-9CD7-1F4B-86BD-271E999BEAEF}"/>
              </a:ext>
            </a:extLst>
          </p:cNvPr>
          <p:cNvCxnSpPr>
            <a:cxnSpLocks/>
            <a:stCxn id="93" idx="1"/>
          </p:cNvCxnSpPr>
          <p:nvPr/>
        </p:nvCxnSpPr>
        <p:spPr>
          <a:xfrm rot="10800000" flipV="1">
            <a:off x="6666847" y="2308250"/>
            <a:ext cx="331469" cy="1391508"/>
          </a:xfrm>
          <a:prstGeom prst="bentConnector2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Left Bracket 105">
            <a:extLst>
              <a:ext uri="{FF2B5EF4-FFF2-40B4-BE49-F238E27FC236}">
                <a16:creationId xmlns:a16="http://schemas.microsoft.com/office/drawing/2014/main" id="{C88D946F-17CF-6F40-A075-F583CAA0A076}"/>
              </a:ext>
            </a:extLst>
          </p:cNvPr>
          <p:cNvSpPr/>
          <p:nvPr/>
        </p:nvSpPr>
        <p:spPr>
          <a:xfrm rot="10800000" flipH="1">
            <a:off x="4463511" y="3524567"/>
            <a:ext cx="305774" cy="1369033"/>
          </a:xfrm>
          <a:prstGeom prst="leftBracket">
            <a:avLst>
              <a:gd name="adj" fmla="val 50000"/>
            </a:avLst>
          </a:prstGeom>
          <a:ln w="603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Connector 110">
            <a:extLst>
              <a:ext uri="{FF2B5EF4-FFF2-40B4-BE49-F238E27FC236}">
                <a16:creationId xmlns:a16="http://schemas.microsoft.com/office/drawing/2014/main" id="{5BB51AB1-5A72-BB42-9E84-71D1DFA6F288}"/>
              </a:ext>
            </a:extLst>
          </p:cNvPr>
          <p:cNvSpPr>
            <a:spLocks noChangeAspect="1"/>
          </p:cNvSpPr>
          <p:nvPr/>
        </p:nvSpPr>
        <p:spPr>
          <a:xfrm>
            <a:off x="6047023" y="4061454"/>
            <a:ext cx="91440" cy="91440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5976FAB8-3543-064A-B0E9-396A913D1099}"/>
              </a:ext>
            </a:extLst>
          </p:cNvPr>
          <p:cNvSpPr txBox="1"/>
          <p:nvPr/>
        </p:nvSpPr>
        <p:spPr>
          <a:xfrm>
            <a:off x="3043477" y="3813267"/>
            <a:ext cx="1484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Cambria" panose="02040503050406030204" pitchFamily="18" charset="0"/>
              </a:rPr>
              <a:t>Softmax</a:t>
            </a:r>
            <a:endParaRPr lang="en-US" sz="2400" dirty="0">
              <a:latin typeface="Cambria" panose="02040503050406030204" pitchFamily="18" charset="0"/>
            </a:endParaRPr>
          </a:p>
        </p:txBody>
      </p:sp>
      <p:cxnSp>
        <p:nvCxnSpPr>
          <p:cNvPr id="114" name="Elbow Connector 113">
            <a:extLst>
              <a:ext uri="{FF2B5EF4-FFF2-40B4-BE49-F238E27FC236}">
                <a16:creationId xmlns:a16="http://schemas.microsoft.com/office/drawing/2014/main" id="{4D6218D2-BDEF-CC4E-8355-147D73879A09}"/>
              </a:ext>
            </a:extLst>
          </p:cNvPr>
          <p:cNvCxnSpPr>
            <a:cxnSpLocks/>
            <a:stCxn id="94" idx="2"/>
            <a:endCxn id="97" idx="3"/>
          </p:cNvCxnSpPr>
          <p:nvPr/>
        </p:nvCxnSpPr>
        <p:spPr>
          <a:xfrm rot="5400000">
            <a:off x="8804539" y="3253411"/>
            <a:ext cx="1540347" cy="258621"/>
          </a:xfrm>
          <a:prstGeom prst="bentConnector2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Connector 116">
            <a:extLst>
              <a:ext uri="{FF2B5EF4-FFF2-40B4-BE49-F238E27FC236}">
                <a16:creationId xmlns:a16="http://schemas.microsoft.com/office/drawing/2014/main" id="{44A53436-E373-0D45-B1FB-F883ADE0A410}"/>
              </a:ext>
            </a:extLst>
          </p:cNvPr>
          <p:cNvSpPr>
            <a:spLocks noChangeAspect="1"/>
          </p:cNvSpPr>
          <p:nvPr/>
        </p:nvSpPr>
        <p:spPr>
          <a:xfrm>
            <a:off x="7874134" y="4054116"/>
            <a:ext cx="91440" cy="91440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30994A98-E8E8-1A4F-8D91-CEA87876E6EE}"/>
              </a:ext>
            </a:extLst>
          </p:cNvPr>
          <p:cNvSpPr/>
          <p:nvPr/>
        </p:nvSpPr>
        <p:spPr>
          <a:xfrm>
            <a:off x="1404862" y="3335411"/>
            <a:ext cx="9375762" cy="1766918"/>
          </a:xfrm>
          <a:prstGeom prst="roundRect">
            <a:avLst/>
          </a:prstGeom>
          <a:solidFill>
            <a:schemeClr val="accent6">
              <a:lumMod val="75000"/>
              <a:alpha val="58023"/>
            </a:schemeClr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5D2C73-B6A1-1A49-8C6E-52A7CA73BA9A}"/>
              </a:ext>
            </a:extLst>
          </p:cNvPr>
          <p:cNvSpPr txBox="1"/>
          <p:nvPr/>
        </p:nvSpPr>
        <p:spPr>
          <a:xfrm>
            <a:off x="4654735" y="5206011"/>
            <a:ext cx="3369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</a:rPr>
              <a:t>Cross Attention Block</a:t>
            </a:r>
          </a:p>
        </p:txBody>
      </p:sp>
    </p:spTree>
    <p:extLst>
      <p:ext uri="{BB962C8B-B14F-4D97-AF65-F5344CB8AC3E}">
        <p14:creationId xmlns:p14="http://schemas.microsoft.com/office/powerpoint/2010/main" val="3661103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DF730-B86D-B048-A12D-8DE5F50FC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8571" y="5823379"/>
            <a:ext cx="6670765" cy="1325563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Step 3. Self-Attention</a:t>
            </a:r>
            <a:endParaRPr lang="en-US" sz="3200" dirty="0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30994A98-E8E8-1A4F-8D91-CEA87876E6EE}"/>
              </a:ext>
            </a:extLst>
          </p:cNvPr>
          <p:cNvSpPr/>
          <p:nvPr/>
        </p:nvSpPr>
        <p:spPr>
          <a:xfrm>
            <a:off x="1404862" y="632663"/>
            <a:ext cx="9375762" cy="1766918"/>
          </a:xfrm>
          <a:prstGeom prst="roundRect">
            <a:avLst/>
          </a:prstGeom>
          <a:solidFill>
            <a:schemeClr val="accent6">
              <a:lumMod val="75000"/>
              <a:alpha val="58023"/>
            </a:schemeClr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atin typeface="Cambria" panose="02040503050406030204" pitchFamily="18" charset="0"/>
              </a:rPr>
              <a:t>Cross-Attention Block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14C6C615-7878-0D4D-AA6A-30BF5E24A496}"/>
              </a:ext>
            </a:extLst>
          </p:cNvPr>
          <p:cNvCxnSpPr>
            <a:cxnSpLocks/>
            <a:endCxn id="55" idx="0"/>
          </p:cNvCxnSpPr>
          <p:nvPr/>
        </p:nvCxnSpPr>
        <p:spPr>
          <a:xfrm>
            <a:off x="3342150" y="2420812"/>
            <a:ext cx="13570" cy="426859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9F9C4D4-5423-6E46-8655-D23700D70007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934468" y="2420810"/>
            <a:ext cx="8239" cy="432787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D05B225D-9BD7-6A41-836B-A7DB04F09D08}"/>
              </a:ext>
            </a:extLst>
          </p:cNvPr>
          <p:cNvCxnSpPr>
            <a:cxnSpLocks/>
            <a:endCxn id="57" idx="0"/>
          </p:cNvCxnSpPr>
          <p:nvPr/>
        </p:nvCxnSpPr>
        <p:spPr>
          <a:xfrm>
            <a:off x="9769336" y="2420810"/>
            <a:ext cx="1" cy="432787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8FB0EED6-D1BD-B84A-A3D9-69DB1559AE59}"/>
              </a:ext>
            </a:extLst>
          </p:cNvPr>
          <p:cNvSpPr/>
          <p:nvPr/>
        </p:nvSpPr>
        <p:spPr>
          <a:xfrm>
            <a:off x="1557399" y="2847671"/>
            <a:ext cx="3596641" cy="60859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Query States</a:t>
            </a: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41A037B2-0AE0-CF45-A81E-97D78E7DEA82}"/>
              </a:ext>
            </a:extLst>
          </p:cNvPr>
          <p:cNvSpPr/>
          <p:nvPr/>
        </p:nvSpPr>
        <p:spPr>
          <a:xfrm>
            <a:off x="7063630" y="2853596"/>
            <a:ext cx="1758153" cy="60859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Key States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167BB9FB-3986-5D45-9CDF-3A47C48F62CF}"/>
              </a:ext>
            </a:extLst>
          </p:cNvPr>
          <p:cNvSpPr/>
          <p:nvPr/>
        </p:nvSpPr>
        <p:spPr>
          <a:xfrm>
            <a:off x="8890259" y="2853596"/>
            <a:ext cx="1758153" cy="60859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Value States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B04E8B3-6DC9-8B45-9844-E869A539DAA1}"/>
              </a:ext>
            </a:extLst>
          </p:cNvPr>
          <p:cNvSpPr/>
          <p:nvPr/>
        </p:nvSpPr>
        <p:spPr>
          <a:xfrm>
            <a:off x="4477154" y="4133039"/>
            <a:ext cx="1432563" cy="784297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 x 512 x 64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68F2387-244A-EA48-817A-75DF8BB24212}"/>
              </a:ext>
            </a:extLst>
          </p:cNvPr>
          <p:cNvSpPr/>
          <p:nvPr/>
        </p:nvSpPr>
        <p:spPr>
          <a:xfrm>
            <a:off x="6236312" y="4133039"/>
            <a:ext cx="1432563" cy="78429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 x 64 x 512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514ECC5-5438-FF4E-90C5-502ACBD42E87}"/>
              </a:ext>
            </a:extLst>
          </p:cNvPr>
          <p:cNvSpPr/>
          <p:nvPr/>
        </p:nvSpPr>
        <p:spPr>
          <a:xfrm>
            <a:off x="7967117" y="4178758"/>
            <a:ext cx="1432563" cy="78429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 x 512 x 64</a:t>
            </a:r>
          </a:p>
        </p:txBody>
      </p:sp>
      <p:sp>
        <p:nvSpPr>
          <p:cNvPr id="61" name="Left Bracket 60">
            <a:extLst>
              <a:ext uri="{FF2B5EF4-FFF2-40B4-BE49-F238E27FC236}">
                <a16:creationId xmlns:a16="http://schemas.microsoft.com/office/drawing/2014/main" id="{54D2B395-4A4F-B645-8638-8B0EB8B20A9A}"/>
              </a:ext>
            </a:extLst>
          </p:cNvPr>
          <p:cNvSpPr/>
          <p:nvPr/>
        </p:nvSpPr>
        <p:spPr>
          <a:xfrm flipH="1">
            <a:off x="7428904" y="3919839"/>
            <a:ext cx="305774" cy="1369033"/>
          </a:xfrm>
          <a:prstGeom prst="leftBracket">
            <a:avLst>
              <a:gd name="adj" fmla="val 50000"/>
            </a:avLst>
          </a:prstGeom>
          <a:ln w="603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Left Bracket 61">
            <a:extLst>
              <a:ext uri="{FF2B5EF4-FFF2-40B4-BE49-F238E27FC236}">
                <a16:creationId xmlns:a16="http://schemas.microsoft.com/office/drawing/2014/main" id="{C99AFA23-3D1F-6147-9E97-12DF8A3C045B}"/>
              </a:ext>
            </a:extLst>
          </p:cNvPr>
          <p:cNvSpPr/>
          <p:nvPr/>
        </p:nvSpPr>
        <p:spPr>
          <a:xfrm rot="10800000" flipH="1">
            <a:off x="4417791" y="3942579"/>
            <a:ext cx="305774" cy="1369033"/>
          </a:xfrm>
          <a:prstGeom prst="leftBracket">
            <a:avLst>
              <a:gd name="adj" fmla="val 50000"/>
            </a:avLst>
          </a:prstGeom>
          <a:ln w="603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Connector 62">
            <a:extLst>
              <a:ext uri="{FF2B5EF4-FFF2-40B4-BE49-F238E27FC236}">
                <a16:creationId xmlns:a16="http://schemas.microsoft.com/office/drawing/2014/main" id="{7787EDAF-F5E9-B343-9C7D-BE4F6F45D8FC}"/>
              </a:ext>
            </a:extLst>
          </p:cNvPr>
          <p:cNvSpPr>
            <a:spLocks noChangeAspect="1"/>
          </p:cNvSpPr>
          <p:nvPr/>
        </p:nvSpPr>
        <p:spPr>
          <a:xfrm>
            <a:off x="6001303" y="4479466"/>
            <a:ext cx="91440" cy="91440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FE379AC8-FAC3-D841-9B36-2031F33A2E93}"/>
              </a:ext>
            </a:extLst>
          </p:cNvPr>
          <p:cNvSpPr txBox="1"/>
          <p:nvPr/>
        </p:nvSpPr>
        <p:spPr>
          <a:xfrm>
            <a:off x="2997757" y="4231279"/>
            <a:ext cx="1484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Cambria" panose="02040503050406030204" pitchFamily="18" charset="0"/>
              </a:rPr>
              <a:t>Softmax</a:t>
            </a:r>
            <a:endParaRPr lang="en-US" sz="2400" dirty="0">
              <a:latin typeface="Cambria" panose="02040503050406030204" pitchFamily="18" charset="0"/>
            </a:endParaRPr>
          </a:p>
        </p:txBody>
      </p:sp>
      <p:sp>
        <p:nvSpPr>
          <p:cNvPr id="67" name="Connector 66">
            <a:extLst>
              <a:ext uri="{FF2B5EF4-FFF2-40B4-BE49-F238E27FC236}">
                <a16:creationId xmlns:a16="http://schemas.microsoft.com/office/drawing/2014/main" id="{77B82F88-148B-034A-A2DF-F6F40A6DB717}"/>
              </a:ext>
            </a:extLst>
          </p:cNvPr>
          <p:cNvSpPr>
            <a:spLocks noChangeAspect="1"/>
          </p:cNvSpPr>
          <p:nvPr/>
        </p:nvSpPr>
        <p:spPr>
          <a:xfrm>
            <a:off x="7828414" y="4472128"/>
            <a:ext cx="91440" cy="91440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2F39911-3D00-504A-8188-944576B6D6A5}"/>
              </a:ext>
            </a:extLst>
          </p:cNvPr>
          <p:cNvSpPr txBox="1"/>
          <p:nvPr/>
        </p:nvSpPr>
        <p:spPr>
          <a:xfrm>
            <a:off x="4811143" y="5600286"/>
            <a:ext cx="3369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</a:rPr>
              <a:t>Self Attention Block</a:t>
            </a:r>
          </a:p>
        </p:txBody>
      </p:sp>
      <p:cxnSp>
        <p:nvCxnSpPr>
          <p:cNvPr id="73" name="Elbow Connector 72">
            <a:extLst>
              <a:ext uri="{FF2B5EF4-FFF2-40B4-BE49-F238E27FC236}">
                <a16:creationId xmlns:a16="http://schemas.microsoft.com/office/drawing/2014/main" id="{0D3831A4-B058-9B4C-8113-1E80C1499C4F}"/>
              </a:ext>
            </a:extLst>
          </p:cNvPr>
          <p:cNvCxnSpPr>
            <a:cxnSpLocks/>
            <a:endCxn id="58" idx="0"/>
          </p:cNvCxnSpPr>
          <p:nvPr/>
        </p:nvCxnSpPr>
        <p:spPr>
          <a:xfrm rot="16200000" flipH="1">
            <a:off x="4663307" y="3602909"/>
            <a:ext cx="1020862" cy="39397"/>
          </a:xfrm>
          <a:prstGeom prst="bentConnector3">
            <a:avLst>
              <a:gd name="adj1" fmla="val 1375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D80C4E7A-1EA7-D642-BB55-F89DD622A61B}"/>
              </a:ext>
            </a:extLst>
          </p:cNvPr>
          <p:cNvCxnSpPr>
            <a:cxnSpLocks/>
            <a:endCxn id="59" idx="0"/>
          </p:cNvCxnSpPr>
          <p:nvPr/>
        </p:nvCxnSpPr>
        <p:spPr>
          <a:xfrm rot="5400000">
            <a:off x="6500648" y="3570052"/>
            <a:ext cx="1014935" cy="111039"/>
          </a:xfrm>
          <a:prstGeom prst="bentConnector3">
            <a:avLst>
              <a:gd name="adj1" fmla="val 2379"/>
            </a:avLst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59C3438D-6F3B-3648-BBDC-F1AE1474E2D8}"/>
              </a:ext>
            </a:extLst>
          </p:cNvPr>
          <p:cNvCxnSpPr>
            <a:cxnSpLocks/>
            <a:endCxn id="60" idx="3"/>
          </p:cNvCxnSpPr>
          <p:nvPr/>
        </p:nvCxnSpPr>
        <p:spPr>
          <a:xfrm rot="5400000">
            <a:off x="9010256" y="3811822"/>
            <a:ext cx="1148508" cy="369660"/>
          </a:xfrm>
          <a:prstGeom prst="bentConnector2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C400CC13-8778-D740-AA24-48800F0498FF}"/>
              </a:ext>
            </a:extLst>
          </p:cNvPr>
          <p:cNvSpPr/>
          <p:nvPr/>
        </p:nvSpPr>
        <p:spPr>
          <a:xfrm>
            <a:off x="1557398" y="3767680"/>
            <a:ext cx="9375762" cy="1766918"/>
          </a:xfrm>
          <a:prstGeom prst="roundRect">
            <a:avLst/>
          </a:prstGeom>
          <a:solidFill>
            <a:schemeClr val="accent6">
              <a:lumMod val="75000"/>
              <a:alpha val="58023"/>
            </a:schemeClr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690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DF730-B86D-B048-A12D-8DE5F50FC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8571" y="5823379"/>
            <a:ext cx="6670765" cy="1325563"/>
          </a:xfrm>
        </p:spPr>
        <p:txBody>
          <a:bodyPr/>
          <a:lstStyle/>
          <a:p>
            <a:pPr algn="ctr"/>
            <a:r>
              <a:rPr lang="en-US" sz="320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Step 4. Binary Classifier</a:t>
            </a:r>
            <a:endParaRPr lang="en-US" sz="3200" dirty="0"/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30994A98-E8E8-1A4F-8D91-CEA87876E6EE}"/>
              </a:ext>
            </a:extLst>
          </p:cNvPr>
          <p:cNvSpPr/>
          <p:nvPr/>
        </p:nvSpPr>
        <p:spPr>
          <a:xfrm>
            <a:off x="1404862" y="632663"/>
            <a:ext cx="9375762" cy="1766918"/>
          </a:xfrm>
          <a:prstGeom prst="roundRect">
            <a:avLst/>
          </a:prstGeom>
          <a:solidFill>
            <a:schemeClr val="accent6">
              <a:lumMod val="75000"/>
              <a:alpha val="58023"/>
            </a:schemeClr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atin typeface="Cambria" panose="02040503050406030204" pitchFamily="18" charset="0"/>
              </a:rPr>
              <a:t>Self-Attention Block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7F91D32-801F-1446-AAD7-C261CB07C68F}"/>
              </a:ext>
            </a:extLst>
          </p:cNvPr>
          <p:cNvCxnSpPr>
            <a:cxnSpLocks/>
          </p:cNvCxnSpPr>
          <p:nvPr/>
        </p:nvCxnSpPr>
        <p:spPr>
          <a:xfrm>
            <a:off x="6079173" y="2399582"/>
            <a:ext cx="13570" cy="426859"/>
          </a:xfrm>
          <a:prstGeom prst="straightConnector1">
            <a:avLst/>
          </a:prstGeom>
          <a:ln w="53975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DA3FAA57-4075-E545-9C52-153BADDCF1A7}"/>
              </a:ext>
            </a:extLst>
          </p:cNvPr>
          <p:cNvSpPr/>
          <p:nvPr/>
        </p:nvSpPr>
        <p:spPr>
          <a:xfrm>
            <a:off x="4183034" y="2893855"/>
            <a:ext cx="3819417" cy="176691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 w="603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latin typeface="Cambria" panose="02040503050406030204" pitchFamily="18" charset="0"/>
              </a:rPr>
              <a:t>Feed-Forward Network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94967C5-91EB-9147-8150-F43D2065A6F1}"/>
              </a:ext>
            </a:extLst>
          </p:cNvPr>
          <p:cNvCxnSpPr>
            <a:cxnSpLocks/>
          </p:cNvCxnSpPr>
          <p:nvPr/>
        </p:nvCxnSpPr>
        <p:spPr>
          <a:xfrm flipH="1">
            <a:off x="5615705" y="4671589"/>
            <a:ext cx="477039" cy="554580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E06337D-947B-6D41-9EFE-B5F174114BBF}"/>
              </a:ext>
            </a:extLst>
          </p:cNvPr>
          <p:cNvCxnSpPr>
            <a:cxnSpLocks/>
          </p:cNvCxnSpPr>
          <p:nvPr/>
        </p:nvCxnSpPr>
        <p:spPr>
          <a:xfrm>
            <a:off x="6092744" y="4685703"/>
            <a:ext cx="512589" cy="54046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11343CFF-CB42-984A-B934-78CA8606C8D3}"/>
              </a:ext>
            </a:extLst>
          </p:cNvPr>
          <p:cNvSpPr/>
          <p:nvPr/>
        </p:nvSpPr>
        <p:spPr>
          <a:xfrm>
            <a:off x="5129648" y="5240283"/>
            <a:ext cx="1013790" cy="58309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relevant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B921825-C253-0340-9E25-9D91DCF36FC2}"/>
              </a:ext>
            </a:extLst>
          </p:cNvPr>
          <p:cNvSpPr/>
          <p:nvPr/>
        </p:nvSpPr>
        <p:spPr>
          <a:xfrm>
            <a:off x="6270493" y="5226170"/>
            <a:ext cx="1013790" cy="58309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Irrelevant</a:t>
            </a:r>
          </a:p>
        </p:txBody>
      </p:sp>
    </p:spTree>
    <p:extLst>
      <p:ext uri="{BB962C8B-B14F-4D97-AF65-F5344CB8AC3E}">
        <p14:creationId xmlns:p14="http://schemas.microsoft.com/office/powerpoint/2010/main" val="3968785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16357-4B28-2240-83B0-33DB82069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Observations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5D85B-42F1-ED44-9C91-A091E37A1D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334500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Cambria" panose="02040503050406030204" pitchFamily="18" charset="0"/>
              </a:rPr>
              <a:t>We load the weights with </a:t>
            </a:r>
            <a:r>
              <a:rPr lang="en-US" dirty="0" err="1">
                <a:latin typeface="Cambria" panose="02040503050406030204" pitchFamily="18" charset="0"/>
              </a:rPr>
              <a:t>bert</a:t>
            </a:r>
            <a:r>
              <a:rPr lang="en-US" dirty="0">
                <a:latin typeface="Cambria" panose="02040503050406030204" pitchFamily="18" charset="0"/>
              </a:rPr>
              <a:t>-based pre-trained weights 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Object detector is </a:t>
            </a:r>
            <a:r>
              <a:rPr lang="en-US" dirty="0" err="1">
                <a:latin typeface="Cambria" panose="02040503050406030204" pitchFamily="18" charset="0"/>
              </a:rPr>
              <a:t>Detectron</a:t>
            </a:r>
            <a:r>
              <a:rPr lang="en-US" dirty="0">
                <a:latin typeface="Cambria" panose="02040503050406030204" pitchFamily="18" charset="0"/>
              </a:rPr>
              <a:t> fpn101</a:t>
            </a:r>
          </a:p>
          <a:p>
            <a:pPr marL="0" indent="0">
              <a:buNone/>
            </a:pPr>
            <a:br>
              <a:rPr lang="en-US" dirty="0">
                <a:latin typeface="Cambria" panose="02040503050406030204" pitchFamily="18" charset="0"/>
              </a:rPr>
            </a:br>
            <a:r>
              <a:rPr lang="en-US" dirty="0">
                <a:latin typeface="Cambria" panose="02040503050406030204" pitchFamily="18" charset="0"/>
              </a:rPr>
              <a:t>Key Shortcomings</a:t>
            </a:r>
          </a:p>
          <a:p>
            <a:r>
              <a:rPr lang="en-US" dirty="0">
                <a:latin typeface="Cambria" panose="02040503050406030204" pitchFamily="18" charset="0"/>
              </a:rPr>
              <a:t>Bert-Based encoder is not trained on image based- data </a:t>
            </a:r>
          </a:p>
          <a:p>
            <a:r>
              <a:rPr lang="en-US" dirty="0">
                <a:latin typeface="Cambria" panose="02040503050406030204" pitchFamily="18" charset="0"/>
              </a:rPr>
              <a:t>Need for us to move towards encoder pre-trained on images 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Will better embed image + caption 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Align image + caption well to extract information well </a:t>
            </a:r>
          </a:p>
        </p:txBody>
      </p:sp>
    </p:spTree>
    <p:extLst>
      <p:ext uri="{BB962C8B-B14F-4D97-AF65-F5344CB8AC3E}">
        <p14:creationId xmlns:p14="http://schemas.microsoft.com/office/powerpoint/2010/main" val="6279534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BB740-C476-4648-B43B-B7D465940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UNiTER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60731B-E24E-A246-B652-0782AC37E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803"/>
            <a:ext cx="4645662" cy="5046072"/>
          </a:xfrm>
        </p:spPr>
        <p:txBody>
          <a:bodyPr>
            <a:norm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Pre-trained encoder train on vision + language tasks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 err="1">
                <a:latin typeface="Cambria" panose="02040503050406030204" pitchFamily="18" charset="0"/>
              </a:rPr>
              <a:t>UNiTER</a:t>
            </a:r>
            <a:r>
              <a:rPr lang="en-US" dirty="0">
                <a:latin typeface="Cambria" panose="02040503050406030204" pitchFamily="18" charset="0"/>
              </a:rPr>
              <a:t> loss function prioritizes 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Image + caption alignment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Word region alignment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Intra region understanding</a:t>
            </a:r>
          </a:p>
          <a:p>
            <a:br>
              <a:rPr lang="en-US" dirty="0">
                <a:latin typeface="Cambria" panose="02040503050406030204" pitchFamily="18" charset="0"/>
              </a:rPr>
            </a:br>
            <a:r>
              <a:rPr lang="en-US" dirty="0" err="1">
                <a:latin typeface="Cambria" panose="02040503050406030204" pitchFamily="18" charset="0"/>
              </a:rPr>
              <a:t>UNiTER</a:t>
            </a:r>
            <a:r>
              <a:rPr lang="en-US" dirty="0">
                <a:latin typeface="Cambria" panose="02040503050406030204" pitchFamily="18" charset="0"/>
              </a:rPr>
              <a:t> model pre-trained on </a:t>
            </a:r>
            <a:r>
              <a:rPr lang="en-US" dirty="0" err="1">
                <a:latin typeface="Cambria" panose="02040503050406030204" pitchFamily="18" charset="0"/>
              </a:rPr>
              <a:t>fasterRCNN</a:t>
            </a:r>
            <a:r>
              <a:rPr lang="en-US" dirty="0">
                <a:latin typeface="Cambria" panose="02040503050406030204" pitchFamily="18" charset="0"/>
              </a:rPr>
              <a:t> features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BE9562-69A9-1544-BC09-0B842222F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3657" y="1027907"/>
            <a:ext cx="4656001" cy="34592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B25127-5014-474B-AE4B-D861D9F5E8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48" t="9538"/>
          <a:stretch/>
        </p:blipFill>
        <p:spPr>
          <a:xfrm>
            <a:off x="5538651" y="4247620"/>
            <a:ext cx="4960801" cy="24725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85AFB3-64E5-664E-BB16-CC9565067846}"/>
              </a:ext>
            </a:extLst>
          </p:cNvPr>
          <p:cNvSpPr txBox="1"/>
          <p:nvPr/>
        </p:nvSpPr>
        <p:spPr>
          <a:xfrm>
            <a:off x="838200" y="6123542"/>
            <a:ext cx="609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l">
              <a:buAutoNum type="arabicPeriod"/>
            </a:pPr>
            <a:r>
              <a:rPr lang="en-US" sz="1800" dirty="0" err="1">
                <a:latin typeface="Cambria" panose="02040503050406030204" pitchFamily="18" charset="0"/>
              </a:rPr>
              <a:t>UNiTER</a:t>
            </a:r>
            <a:r>
              <a:rPr lang="en-US" sz="1800" dirty="0">
                <a:latin typeface="Cambria" panose="02040503050406030204" pitchFamily="18" charset="0"/>
              </a:rPr>
              <a:t>: </a:t>
            </a:r>
            <a:r>
              <a:rPr lang="en-US" sz="1800" dirty="0">
                <a:latin typeface="Cambria" panose="02040503050406030204" pitchFamily="18" charset="0"/>
                <a:hlinkClick r:id="rId4"/>
              </a:rPr>
              <a:t>https://arxiv.org/abs/1909.11740</a:t>
            </a:r>
            <a:endParaRPr lang="en-US" sz="18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608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83197-B944-1F4B-806B-A7A4425FA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07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Results (Retrieval)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C803EA9-8A3B-FB45-8A3D-08E467F692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023184"/>
              </p:ext>
            </p:extLst>
          </p:nvPr>
        </p:nvGraphicFramePr>
        <p:xfrm>
          <a:off x="838200" y="1227141"/>
          <a:ext cx="6721929" cy="5026703"/>
        </p:xfrm>
        <a:graphic>
          <a:graphicData uri="http://schemas.openxmlformats.org/drawingml/2006/table">
            <a:tbl>
              <a:tblPr firstRow="1" bandRow="1">
                <a:tableStyleId>{8FD4443E-F989-4FC4-A0C8-D5A2AF1F390B}</a:tableStyleId>
              </a:tblPr>
              <a:tblGrid>
                <a:gridCol w="3880894">
                  <a:extLst>
                    <a:ext uri="{9D8B030D-6E8A-4147-A177-3AD203B41FA5}">
                      <a16:colId xmlns:a16="http://schemas.microsoft.com/office/drawing/2014/main" val="3532475164"/>
                    </a:ext>
                  </a:extLst>
                </a:gridCol>
                <a:gridCol w="2841035">
                  <a:extLst>
                    <a:ext uri="{9D8B030D-6E8A-4147-A177-3AD203B41FA5}">
                      <a16:colId xmlns:a16="http://schemas.microsoft.com/office/drawing/2014/main" val="2201691253"/>
                    </a:ext>
                  </a:extLst>
                </a:gridCol>
              </a:tblGrid>
              <a:tr h="82961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mbria" panose="02040503050406030204" pitchFamily="18" charset="0"/>
                        </a:rPr>
                        <a:t>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Cambria" panose="02040503050406030204" pitchFamily="18" charset="0"/>
                        </a:rPr>
                        <a:t>WebQA</a:t>
                      </a:r>
                      <a:r>
                        <a:rPr lang="en-US" sz="1600" dirty="0">
                          <a:latin typeface="Cambria" panose="02040503050406030204" pitchFamily="18" charset="0"/>
                        </a:rPr>
                        <a:t> Dataset</a:t>
                      </a:r>
                      <a:br>
                        <a:rPr lang="en-US" sz="1600" dirty="0">
                          <a:latin typeface="Cambria" panose="02040503050406030204" pitchFamily="18" charset="0"/>
                        </a:rPr>
                      </a:br>
                      <a:r>
                        <a:rPr lang="en-US" sz="1600" dirty="0">
                          <a:latin typeface="Cambria" panose="02040503050406030204" pitchFamily="18" charset="0"/>
                        </a:rPr>
                        <a:t>F1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9631412"/>
                  </a:ext>
                </a:extLst>
              </a:tr>
              <a:tr h="712713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mbria" panose="02040503050406030204" pitchFamily="18" charset="0"/>
                        </a:rPr>
                        <a:t>Baseline (12 Self-Attention Heads)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mbria" panose="02040503050406030204" pitchFamily="18" charset="0"/>
                        </a:rPr>
                        <a:t>0.73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9529666"/>
                  </a:ext>
                </a:extLst>
              </a:tr>
              <a:tr h="712713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mbria" panose="02040503050406030204" pitchFamily="18" charset="0"/>
                        </a:rPr>
                        <a:t>Baseline (6-Self Attention Heads)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mbria" panose="02040503050406030204" pitchFamily="18" charset="0"/>
                        </a:rPr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413638"/>
                  </a:ext>
                </a:extLst>
              </a:tr>
              <a:tr h="1029474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ambria" panose="02040503050406030204" pitchFamily="18" charset="0"/>
                        </a:rPr>
                        <a:t>Our Approach </a:t>
                      </a:r>
                      <a:br>
                        <a:rPr lang="en-US" sz="1600" b="1" dirty="0">
                          <a:latin typeface="Cambria" panose="02040503050406030204" pitchFamily="18" charset="0"/>
                        </a:rPr>
                      </a:br>
                      <a:r>
                        <a:rPr lang="en-US" sz="1600" b="1" dirty="0">
                          <a:latin typeface="Cambria" panose="02040503050406030204" pitchFamily="18" charset="0"/>
                        </a:rPr>
                        <a:t>(Self-Attention + Cross-Attention)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ambria" panose="02040503050406030204" pitchFamily="18" charset="0"/>
                        </a:rPr>
                        <a:t>0.42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885248"/>
                  </a:ext>
                </a:extLst>
              </a:tr>
              <a:tr h="712713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ambria" panose="02040503050406030204" pitchFamily="18" charset="0"/>
                        </a:rPr>
                        <a:t>Our Approach (</a:t>
                      </a:r>
                      <a:r>
                        <a:rPr lang="en-US" sz="1600" b="1" dirty="0" err="1">
                          <a:latin typeface="Cambria" panose="02040503050406030204" pitchFamily="18" charset="0"/>
                        </a:rPr>
                        <a:t>Detectron</a:t>
                      </a:r>
                      <a:r>
                        <a:rPr lang="en-US" sz="1600" b="1" dirty="0">
                          <a:latin typeface="Cambria" panose="02040503050406030204" pitchFamily="18" charset="0"/>
                        </a:rPr>
                        <a:t> +Bert)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ambria" panose="02040503050406030204" pitchFamily="18" charset="0"/>
                        </a:rPr>
                        <a:t>0.71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28357"/>
                  </a:ext>
                </a:extLst>
              </a:tr>
              <a:tr h="10294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Cambria" panose="02040503050406030204" pitchFamily="18" charset="0"/>
                        </a:rPr>
                        <a:t>Our Approach (RCNN +Uniter) </a:t>
                      </a:r>
                    </a:p>
                    <a:p>
                      <a:endParaRPr lang="en-US" sz="1600" dirty="0">
                        <a:latin typeface="Cambria" panose="020405030504060302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ambria" panose="02040503050406030204" pitchFamily="18" charset="0"/>
                        </a:rPr>
                        <a:t>0.21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732967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1DF448A4-7B08-5C4A-9DF5-32D3C330D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8948" y="1977006"/>
            <a:ext cx="3921491" cy="217045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A88849-6E6E-4F4D-A8D6-073594098A56}"/>
                  </a:ext>
                </a:extLst>
              </p:cNvPr>
              <p:cNvSpPr txBox="1"/>
              <p:nvPr/>
            </p:nvSpPr>
            <p:spPr>
              <a:xfrm>
                <a:off x="8391072" y="5109220"/>
                <a:ext cx="2637245" cy="49673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1" dirty="0">
                    <a:latin typeface="Cambria" panose="02040503050406030204" pitchFamily="18" charset="0"/>
                  </a:rPr>
                  <a:t>F1 score: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𝑷𝒓𝒆𝒄𝒊𝒔𝒊𝒐𝒏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 ∗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𝑹𝒆𝒄𝒂𝒍𝒍</m:t>
                        </m:r>
                      </m:num>
                      <m:den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𝑷𝒓𝒆𝒄𝒊𝒔𝒊𝒐𝒏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𝑹𝒆𝒄𝒂𝒍𝒍</m:t>
                        </m:r>
                      </m:den>
                    </m:f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</a:t>
                </a:r>
                <a:endParaRPr 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A88849-6E6E-4F4D-A8D6-073594098A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91072" y="5109220"/>
                <a:ext cx="2637245" cy="496739"/>
              </a:xfrm>
              <a:prstGeom prst="rect">
                <a:avLst/>
              </a:prstGeom>
              <a:blipFill>
                <a:blip r:embed="rId3"/>
                <a:stretch>
                  <a:fillRect l="-1914" b="-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9986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ADFB9-02D4-C541-81E4-BAD352B6A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2DA5C-1600-3143-85C9-C4D7C0575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085115" cy="4351338"/>
          </a:xfrm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</a:rPr>
              <a:t>Datasets generally address common sensical tasks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Need for open-domain Q&amp;A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Need to correlate information from multiple sources and generate free-form answer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7E79D8-9A54-E349-9C0A-8FDC393A5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3414" y="365126"/>
            <a:ext cx="4254500" cy="228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D10461-0D09-8C45-8264-F15D90742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906" y="2651126"/>
            <a:ext cx="5241472" cy="18162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F94EFD-D7C8-B24A-8DAC-A62E18EE21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864"/>
          <a:stretch/>
        </p:blipFill>
        <p:spPr>
          <a:xfrm>
            <a:off x="6923314" y="4637314"/>
            <a:ext cx="4826000" cy="2116082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15C8D01-A11B-514A-B3D8-869AE909A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199" y="5695355"/>
            <a:ext cx="5257801" cy="923470"/>
          </a:xfrm>
        </p:spPr>
        <p:txBody>
          <a:bodyPr/>
          <a:lstStyle/>
          <a:p>
            <a:pPr marL="228600" indent="-228600" algn="l">
              <a:buAutoNum type="arabicPeriod"/>
            </a:pPr>
            <a:r>
              <a:rPr lang="en-US" sz="1400" dirty="0">
                <a:latin typeface="Cambria" panose="02040503050406030204" pitchFamily="18" charset="0"/>
              </a:rPr>
              <a:t>Visual Question Answering Dataset: </a:t>
            </a:r>
            <a:r>
              <a:rPr lang="en-US" sz="1400" dirty="0">
                <a:latin typeface="Cambria" panose="02040503050406030204" pitchFamily="18" charset="0"/>
                <a:hlinkClick r:id="rId5"/>
              </a:rPr>
              <a:t>https://visualqa.org/</a:t>
            </a:r>
            <a:endParaRPr lang="en-US" sz="1400" dirty="0">
              <a:latin typeface="Cambria" panose="02040503050406030204" pitchFamily="18" charset="0"/>
            </a:endParaRPr>
          </a:p>
          <a:p>
            <a:pPr marL="228600" indent="-228600" algn="l">
              <a:buAutoNum type="arabicPeriod"/>
            </a:pPr>
            <a:r>
              <a:rPr lang="en-US" sz="1400" dirty="0">
                <a:latin typeface="Cambria" panose="02040503050406030204" pitchFamily="18" charset="0"/>
              </a:rPr>
              <a:t>Outside Knowledge VQA: </a:t>
            </a:r>
            <a:r>
              <a:rPr lang="en-US" sz="1400" dirty="0">
                <a:latin typeface="Cambria" panose="02040503050406030204" pitchFamily="18" charset="0"/>
                <a:hlinkClick r:id="rId6"/>
              </a:rPr>
              <a:t>https://okvqa.allenai.org/</a:t>
            </a:r>
            <a:endParaRPr lang="en-US" sz="1400" dirty="0">
              <a:latin typeface="Cambria" panose="02040503050406030204" pitchFamily="18" charset="0"/>
            </a:endParaRPr>
          </a:p>
          <a:p>
            <a:pPr marL="228600" indent="-228600" algn="l">
              <a:buAutoNum type="arabicPeriod"/>
            </a:pPr>
            <a:r>
              <a:rPr lang="en-US" sz="1400" dirty="0">
                <a:latin typeface="Cambria" panose="02040503050406030204" pitchFamily="18" charset="0"/>
              </a:rPr>
              <a:t>Multi-Modal Input Multi-Modal output QAL https://</a:t>
            </a:r>
            <a:r>
              <a:rPr lang="en-US" sz="1400" dirty="0" err="1">
                <a:latin typeface="Cambria" panose="02040503050406030204" pitchFamily="18" charset="0"/>
              </a:rPr>
              <a:t>aclanthology.org</a:t>
            </a:r>
            <a:r>
              <a:rPr lang="en-US" sz="1400" dirty="0">
                <a:latin typeface="Cambria" panose="02040503050406030204" pitchFamily="18" charset="0"/>
              </a:rPr>
              <a:t>/2021.naacl-main.418.pdf</a:t>
            </a:r>
          </a:p>
        </p:txBody>
      </p:sp>
    </p:spTree>
    <p:extLst>
      <p:ext uri="{BB962C8B-B14F-4D97-AF65-F5344CB8AC3E}">
        <p14:creationId xmlns:p14="http://schemas.microsoft.com/office/powerpoint/2010/main" val="23942510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DF730-B86D-B048-A12D-8DE5F50FC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10343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Our Approach 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3200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(Q&amp;A)</a:t>
            </a:r>
            <a:endParaRPr lang="en-US" sz="3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B74D3FE-0E44-5749-AEF7-B01DA2584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9403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Key Features:</a:t>
            </a:r>
          </a:p>
          <a:p>
            <a:r>
              <a:rPr lang="en-US" dirty="0">
                <a:latin typeface="Cambria" panose="02040503050406030204" pitchFamily="18" charset="0"/>
              </a:rPr>
              <a:t>Epoch time: 2.5 </a:t>
            </a:r>
            <a:r>
              <a:rPr lang="en-US" dirty="0" err="1">
                <a:latin typeface="Cambria" panose="02040503050406030204" pitchFamily="18" charset="0"/>
              </a:rPr>
              <a:t>hrs</a:t>
            </a:r>
            <a:r>
              <a:rPr lang="en-US" dirty="0">
                <a:latin typeface="Cambria" panose="02040503050406030204" pitchFamily="18" charset="0"/>
              </a:rPr>
              <a:t> (x 16) (with DDP and </a:t>
            </a:r>
            <a:r>
              <a:rPr lang="en-US" dirty="0"/>
              <a:t>p3dn.24xlarge</a:t>
            </a:r>
            <a:r>
              <a:rPr lang="en-US" dirty="0">
                <a:latin typeface="Cambria" panose="02040503050406030204" pitchFamily="18" charset="0"/>
              </a:rPr>
              <a:t>)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Bert-Based encoder 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 err="1">
                <a:latin typeface="Cambria" panose="02040503050406030204" pitchFamily="18" charset="0"/>
              </a:rPr>
              <a:t>Detectron</a:t>
            </a:r>
            <a:r>
              <a:rPr lang="en-US" dirty="0">
                <a:latin typeface="Cambria" panose="02040503050406030204" pitchFamily="18" charset="0"/>
              </a:rPr>
              <a:t> Features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B8EFC0B-6E8A-D245-9B62-C2855D994109}"/>
              </a:ext>
            </a:extLst>
          </p:cNvPr>
          <p:cNvSpPr/>
          <p:nvPr/>
        </p:nvSpPr>
        <p:spPr>
          <a:xfrm>
            <a:off x="6032232" y="5260940"/>
            <a:ext cx="5731634" cy="13231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Prediction over next 50 words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7223A64A-A565-F246-9146-223710264229}"/>
              </a:ext>
            </a:extLst>
          </p:cNvPr>
          <p:cNvSpPr/>
          <p:nvPr/>
        </p:nvSpPr>
        <p:spPr>
          <a:xfrm>
            <a:off x="5969562" y="200856"/>
            <a:ext cx="3555578" cy="10730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[Source-1,Source-2, Source-3, ….]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09CEB41A-446A-584C-B05D-FE8A13A35043}"/>
              </a:ext>
            </a:extLst>
          </p:cNvPr>
          <p:cNvSpPr/>
          <p:nvPr/>
        </p:nvSpPr>
        <p:spPr>
          <a:xfrm>
            <a:off x="9721542" y="180958"/>
            <a:ext cx="2042334" cy="10730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A6D62AF0-E517-314B-B85A-409824B01899}"/>
              </a:ext>
            </a:extLst>
          </p:cNvPr>
          <p:cNvSpPr/>
          <p:nvPr/>
        </p:nvSpPr>
        <p:spPr>
          <a:xfrm>
            <a:off x="6032235" y="1690689"/>
            <a:ext cx="5731634" cy="13231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Cross-Attention Block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FCE75A0-E1A2-C34B-A74C-C6795EF9CA0F}"/>
              </a:ext>
            </a:extLst>
          </p:cNvPr>
          <p:cNvCxnSpPr/>
          <p:nvPr/>
        </p:nvCxnSpPr>
        <p:spPr>
          <a:xfrm>
            <a:off x="10742709" y="1230204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06F37F7-1E56-0347-B984-12F932DDA888}"/>
              </a:ext>
            </a:extLst>
          </p:cNvPr>
          <p:cNvCxnSpPr/>
          <p:nvPr/>
        </p:nvCxnSpPr>
        <p:spPr>
          <a:xfrm>
            <a:off x="8535511" y="1273931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C0C35C1-2591-B442-845E-BC33A0EDF4FB}"/>
              </a:ext>
            </a:extLst>
          </p:cNvPr>
          <p:cNvCxnSpPr/>
          <p:nvPr/>
        </p:nvCxnSpPr>
        <p:spPr>
          <a:xfrm>
            <a:off x="6810144" y="1241879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F5B8854-079C-9540-8925-1613A6F69FB9}"/>
              </a:ext>
            </a:extLst>
          </p:cNvPr>
          <p:cNvSpPr txBox="1"/>
          <p:nvPr/>
        </p:nvSpPr>
        <p:spPr>
          <a:xfrm>
            <a:off x="6810144" y="1267508"/>
            <a:ext cx="572593" cy="371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15" dirty="0">
                <a:latin typeface="Georgia" panose="02040502050405020303" pitchFamily="18" charset="0"/>
              </a:rPr>
              <a:t>Key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1AEC996-FE91-2640-AF7C-30CC2E8E07C5}"/>
              </a:ext>
            </a:extLst>
          </p:cNvPr>
          <p:cNvSpPr txBox="1"/>
          <p:nvPr/>
        </p:nvSpPr>
        <p:spPr>
          <a:xfrm>
            <a:off x="8556351" y="1279184"/>
            <a:ext cx="771365" cy="371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15" dirty="0">
                <a:latin typeface="Georgia" panose="02040502050405020303" pitchFamily="18" charset="0"/>
              </a:rPr>
              <a:t>Value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AC4C0FE-BB72-B64C-BF6A-035720381D06}"/>
              </a:ext>
            </a:extLst>
          </p:cNvPr>
          <p:cNvSpPr txBox="1"/>
          <p:nvPr/>
        </p:nvSpPr>
        <p:spPr>
          <a:xfrm>
            <a:off x="10742709" y="1244441"/>
            <a:ext cx="813043" cy="371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15" dirty="0">
                <a:latin typeface="Georgia" panose="02040502050405020303" pitchFamily="18" charset="0"/>
              </a:rPr>
              <a:t>Query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84495C0-8F2E-9A41-BC06-8505FFA84AE8}"/>
              </a:ext>
            </a:extLst>
          </p:cNvPr>
          <p:cNvCxnSpPr/>
          <p:nvPr/>
        </p:nvCxnSpPr>
        <p:spPr>
          <a:xfrm>
            <a:off x="8941043" y="3013880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4CFC8B3A-420B-834D-A64B-0AEDE4372129}"/>
              </a:ext>
            </a:extLst>
          </p:cNvPr>
          <p:cNvSpPr/>
          <p:nvPr/>
        </p:nvSpPr>
        <p:spPr>
          <a:xfrm>
            <a:off x="6032235" y="3455617"/>
            <a:ext cx="5731630" cy="13231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Self-Attention Block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54AD8E6-9AF8-1949-8E4B-55A2A235942D}"/>
              </a:ext>
            </a:extLst>
          </p:cNvPr>
          <p:cNvCxnSpPr/>
          <p:nvPr/>
        </p:nvCxnSpPr>
        <p:spPr>
          <a:xfrm>
            <a:off x="8941043" y="4778807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8505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0B356-E1CF-E440-9071-212EAAA9B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ECEDA-A6C2-EA43-9986-E126E2E37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773"/>
            <a:ext cx="8428661" cy="4876389"/>
          </a:xfrm>
        </p:spPr>
        <p:txBody>
          <a:bodyPr>
            <a:normAutofit/>
          </a:bodyPr>
          <a:lstStyle/>
          <a:p>
            <a:pPr marL="514337" indent="-514337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Object detectors may not be able to differentiate</a:t>
            </a:r>
            <a:br>
              <a:rPr lang="en-US" dirty="0">
                <a:latin typeface="Cambria" panose="02040503050406030204" pitchFamily="18" charset="0"/>
              </a:rPr>
            </a:br>
            <a:r>
              <a:rPr lang="en-US" i="1" dirty="0">
                <a:latin typeface="Cambria" panose="02040503050406030204" pitchFamily="18" charset="0"/>
              </a:rPr>
              <a:t>Possible Solutions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Need contrastive loss terms during training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Auto-encoder based feature extraction during training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pPr marL="514337" indent="-514337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Need to ensure information flow between sources as well as the sources and the answer</a:t>
            </a:r>
          </a:p>
          <a:p>
            <a:pPr marL="457189" lvl="1" indent="0">
              <a:buNone/>
            </a:pPr>
            <a:r>
              <a:rPr lang="en-US" i="1" dirty="0">
                <a:latin typeface="Cambria" panose="02040503050406030204" pitchFamily="18" charset="0"/>
              </a:rPr>
              <a:t>Possible Solutions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Strategic Masking of some input sources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Incorporating keyword answers in the loss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89EB388-8EE6-CC4A-9217-CE46AB8C1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1447" y="4136805"/>
            <a:ext cx="2086939" cy="1390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3A8FCF99-97FA-094F-990A-C8D66735D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1447" y="1330774"/>
            <a:ext cx="2086939" cy="1518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F2F469-E9C6-2441-A1B7-400D12EF324F}"/>
              </a:ext>
            </a:extLst>
          </p:cNvPr>
          <p:cNvSpPr txBox="1"/>
          <p:nvPr/>
        </p:nvSpPr>
        <p:spPr>
          <a:xfrm>
            <a:off x="9488245" y="3001385"/>
            <a:ext cx="201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Positive image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976853-B945-4945-AD34-BC3C64B14BDC}"/>
              </a:ext>
            </a:extLst>
          </p:cNvPr>
          <p:cNvSpPr txBox="1"/>
          <p:nvPr/>
        </p:nvSpPr>
        <p:spPr>
          <a:xfrm>
            <a:off x="9597615" y="5497862"/>
            <a:ext cx="2010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mbria" panose="02040503050406030204" pitchFamily="18" charset="0"/>
              </a:rPr>
              <a:t>Negative image</a:t>
            </a:r>
          </a:p>
        </p:txBody>
      </p:sp>
    </p:spTree>
    <p:extLst>
      <p:ext uri="{BB962C8B-B14F-4D97-AF65-F5344CB8AC3E}">
        <p14:creationId xmlns:p14="http://schemas.microsoft.com/office/powerpoint/2010/main" val="28777586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E1EF2-98B9-B749-A9A8-0D32C06CE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Key Takebacks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D2876-328A-9C4C-B695-E8B61FAD0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86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mbria" panose="02040503050406030204" pitchFamily="18" charset="0"/>
              </a:rPr>
              <a:t>For Alexa AI </a:t>
            </a:r>
          </a:p>
          <a:p>
            <a:r>
              <a:rPr lang="en-US" dirty="0" err="1">
                <a:latin typeface="Cambria" panose="02040503050406030204" pitchFamily="18" charset="0"/>
              </a:rPr>
              <a:t>WebQA</a:t>
            </a:r>
            <a:r>
              <a:rPr lang="en-US" dirty="0">
                <a:latin typeface="Cambria" panose="02040503050406030204" pitchFamily="18" charset="0"/>
              </a:rPr>
              <a:t> language model is too large for a deployment application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Currently 32$ per hour instance might be unfeasible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Need to develop smaller models (FP16 or knowledge distillation or KG)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Application oriented language model might be more fruitful (</a:t>
            </a:r>
            <a:r>
              <a:rPr lang="en-US" dirty="0" err="1">
                <a:latin typeface="Cambria" panose="02040503050406030204" pitchFamily="18" charset="0"/>
              </a:rPr>
              <a:t>e.g</a:t>
            </a:r>
            <a:r>
              <a:rPr lang="en-US" dirty="0">
                <a:latin typeface="Cambria" panose="02040503050406030204" pitchFamily="18" charset="0"/>
              </a:rPr>
              <a:t> sports)</a:t>
            </a:r>
          </a:p>
          <a:p>
            <a:pPr lvl="1"/>
            <a:endParaRPr lang="en-US" dirty="0">
              <a:latin typeface="Cambria" panose="02040503050406030204" pitchFamily="18" charset="0"/>
            </a:endParaRPr>
          </a:p>
          <a:p>
            <a:pPr marL="0" indent="0">
              <a:buNone/>
            </a:pPr>
            <a:r>
              <a:rPr lang="en-US" dirty="0">
                <a:latin typeface="Cambria" panose="02040503050406030204" pitchFamily="18" charset="0"/>
              </a:rPr>
              <a:t>For my internship and future research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Evaluation of Generative models (BARTs score is very interesting)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How to train learning models with memory constraints (model parallel)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Working with Datasets and models at scale</a:t>
            </a:r>
          </a:p>
        </p:txBody>
      </p:sp>
    </p:spTree>
    <p:extLst>
      <p:ext uri="{BB962C8B-B14F-4D97-AF65-F5344CB8AC3E}">
        <p14:creationId xmlns:p14="http://schemas.microsoft.com/office/powerpoint/2010/main" val="688200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6712F-EF22-BB40-992B-C1DDAB5C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Special Thanks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09794-5122-6147-8BA6-01EBCAD9F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37" indent="-514337">
              <a:buFont typeface="+mj-lt"/>
              <a:buAutoNum type="arabicPeriod"/>
            </a:pPr>
            <a:r>
              <a:rPr lang="en-US" dirty="0" err="1">
                <a:latin typeface="Cambria" panose="02040503050406030204" pitchFamily="18" charset="0"/>
              </a:rPr>
              <a:t>Feiyan</a:t>
            </a:r>
            <a:r>
              <a:rPr lang="en-US" dirty="0">
                <a:latin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</a:rPr>
              <a:t>Niu</a:t>
            </a:r>
            <a:r>
              <a:rPr lang="en-US" dirty="0">
                <a:latin typeface="Cambria" panose="02040503050406030204" pitchFamily="18" charset="0"/>
              </a:rPr>
              <a:t> </a:t>
            </a:r>
          </a:p>
          <a:p>
            <a:pPr marL="514337" indent="-514337">
              <a:buFont typeface="+mj-lt"/>
              <a:buAutoNum type="arabicPeriod"/>
            </a:pPr>
            <a:endParaRPr lang="en-US" dirty="0">
              <a:latin typeface="Cambria" panose="02040503050406030204" pitchFamily="18" charset="0"/>
            </a:endParaRPr>
          </a:p>
          <a:p>
            <a:pPr marL="514337" indent="-514337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Govind </a:t>
            </a:r>
            <a:r>
              <a:rPr lang="en-US" dirty="0" err="1">
                <a:latin typeface="Cambria" panose="02040503050406030204" pitchFamily="18" charset="0"/>
              </a:rPr>
              <a:t>Thattai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pPr marL="514337" indent="-514337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Feng Gao 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pPr marL="514337" indent="-514337">
              <a:buFont typeface="+mj-lt"/>
              <a:buAutoNum type="arabicPeriod"/>
            </a:pPr>
            <a:r>
              <a:rPr lang="en-US" dirty="0" err="1">
                <a:latin typeface="Cambria" panose="02040503050406030204" pitchFamily="18" charset="0"/>
              </a:rPr>
              <a:t>Yadunanda</a:t>
            </a:r>
            <a:r>
              <a:rPr lang="en-US" dirty="0">
                <a:latin typeface="Cambria" panose="02040503050406030204" pitchFamily="18" charset="0"/>
              </a:rPr>
              <a:t> Rao</a:t>
            </a:r>
          </a:p>
          <a:p>
            <a:pPr marL="514337" indent="-514337">
              <a:buFont typeface="+mj-lt"/>
              <a:buAutoNum type="arabicPeriod"/>
            </a:pPr>
            <a:endParaRPr lang="en-US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973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155D8-F9BC-0A45-B69E-2CA51B747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Memory 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83134-52FC-0F43-866F-45E7FD9D5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71268" cy="4351338"/>
          </a:xfrm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</a:rPr>
              <a:t>Model + data would not fit on on GPU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OOM errors which needed to be fixed </a:t>
            </a:r>
          </a:p>
          <a:p>
            <a:pPr lvl="1"/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Larger GPUs were unavailable </a:t>
            </a:r>
          </a:p>
          <a:p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Attempted techniques 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FP16 training</a:t>
            </a:r>
          </a:p>
          <a:p>
            <a:pPr lvl="1"/>
            <a:r>
              <a:rPr lang="en-US" dirty="0" err="1">
                <a:latin typeface="Cambria" panose="02040503050406030204" pitchFamily="18" charset="0"/>
              </a:rPr>
              <a:t>Deepspeed</a:t>
            </a:r>
            <a:r>
              <a:rPr lang="en-US" dirty="0">
                <a:latin typeface="Cambria" panose="02040503050406030204" pitchFamily="18" charset="0"/>
              </a:rPr>
              <a:t> integration </a:t>
            </a:r>
          </a:p>
          <a:p>
            <a:pPr lvl="1"/>
            <a:r>
              <a:rPr lang="en-US" dirty="0">
                <a:solidFill>
                  <a:schemeClr val="accent6"/>
                </a:solidFill>
                <a:latin typeface="Cambria" panose="02040503050406030204" pitchFamily="18" charset="0"/>
              </a:rPr>
              <a:t>Model Splitting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7E73D3-EE3F-404F-95E8-1C1BFA1B4B61}"/>
              </a:ext>
            </a:extLst>
          </p:cNvPr>
          <p:cNvSpPr/>
          <p:nvPr/>
        </p:nvSpPr>
        <p:spPr>
          <a:xfrm>
            <a:off x="9768628" y="3442321"/>
            <a:ext cx="253743" cy="2767405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GPU memory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B3F23C-0E9C-5A47-AA14-BD1B1AEFE7D7}"/>
              </a:ext>
            </a:extLst>
          </p:cNvPr>
          <p:cNvSpPr/>
          <p:nvPr/>
        </p:nvSpPr>
        <p:spPr>
          <a:xfrm>
            <a:off x="9308396" y="681037"/>
            <a:ext cx="274320" cy="5541264"/>
          </a:xfrm>
          <a:prstGeom prst="rect">
            <a:avLst/>
          </a:prstGeom>
          <a:solidFill>
            <a:srgbClr val="7030A0">
              <a:alpha val="77719"/>
            </a:srgb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model + data memory footprint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6DCF2F-8580-7643-8242-E0DF895CEAA4}"/>
              </a:ext>
            </a:extLst>
          </p:cNvPr>
          <p:cNvCxnSpPr/>
          <p:nvPr/>
        </p:nvCxnSpPr>
        <p:spPr>
          <a:xfrm>
            <a:off x="9122486" y="6209725"/>
            <a:ext cx="1799771" cy="0"/>
          </a:xfrm>
          <a:prstGeom prst="line">
            <a:avLst/>
          </a:prstGeom>
          <a:ln w="508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8985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64E2F-A3CD-9741-8367-6C09B7B69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Horizontal Model Splitting</a:t>
            </a:r>
            <a:endParaRPr lang="en-US" dirty="0"/>
          </a:p>
        </p:txBody>
      </p:sp>
      <p:pic>
        <p:nvPicPr>
          <p:cNvPr id="32" name="Picture 31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FA0BB20B-60B5-A148-8CD7-65BD5984C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727" y="1690688"/>
            <a:ext cx="6030259" cy="438598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4586BA4-F3B1-9146-8820-7DB2E76C2285}"/>
              </a:ext>
            </a:extLst>
          </p:cNvPr>
          <p:cNvSpPr txBox="1"/>
          <p:nvPr/>
        </p:nvSpPr>
        <p:spPr>
          <a:xfrm>
            <a:off x="7562029" y="1690689"/>
            <a:ext cx="3937299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>
              <a:buFont typeface="Arial" panose="020B0604020202020204" pitchFamily="34" charset="0"/>
              <a:buChar char="•"/>
            </a:pPr>
            <a:r>
              <a:rPr lang="en-US" sz="2200" dirty="0">
                <a:latin typeface="Cambria" panose="02040503050406030204" pitchFamily="18" charset="0"/>
              </a:rPr>
              <a:t>Harder to implement on your own</a:t>
            </a:r>
            <a:br>
              <a:rPr lang="en-US" sz="2200" dirty="0">
                <a:latin typeface="Cambria" panose="02040503050406030204" pitchFamily="18" charset="0"/>
              </a:rPr>
            </a:br>
            <a:endParaRPr lang="en-US" sz="2200" dirty="0">
              <a:latin typeface="Cambria" panose="02040503050406030204" pitchFamily="18" charset="0"/>
            </a:endParaRPr>
          </a:p>
          <a:p>
            <a:pPr marL="285743" indent="-285743">
              <a:buFont typeface="Arial" panose="020B0604020202020204" pitchFamily="34" charset="0"/>
              <a:buChar char="•"/>
            </a:pPr>
            <a:r>
              <a:rPr lang="en-US" sz="2200" dirty="0">
                <a:latin typeface="Cambria" panose="02040503050406030204" pitchFamily="18" charset="0"/>
              </a:rPr>
              <a:t>Libraries available (</a:t>
            </a:r>
            <a:r>
              <a:rPr lang="en-US" sz="2200" dirty="0" err="1">
                <a:latin typeface="Cambria" panose="02040503050406030204" pitchFamily="18" charset="0"/>
              </a:rPr>
              <a:t>Deepspeed-ZeRO</a:t>
            </a:r>
            <a:r>
              <a:rPr lang="en-US" sz="2200" dirty="0">
                <a:latin typeface="Cambria" panose="02040503050406030204" pitchFamily="18" charset="0"/>
              </a:rPr>
              <a:t> optimization – FP16)</a:t>
            </a:r>
            <a:br>
              <a:rPr lang="en-US" sz="2200" dirty="0">
                <a:latin typeface="Cambria" panose="02040503050406030204" pitchFamily="18" charset="0"/>
              </a:rPr>
            </a:br>
            <a:endParaRPr lang="en-US" sz="2200" dirty="0">
              <a:latin typeface="Cambria" panose="02040503050406030204" pitchFamily="18" charset="0"/>
            </a:endParaRPr>
          </a:p>
          <a:p>
            <a:pPr marL="285743" indent="-285743">
              <a:buFont typeface="Arial" panose="020B0604020202020204" pitchFamily="34" charset="0"/>
              <a:buChar char="•"/>
            </a:pPr>
            <a:r>
              <a:rPr lang="en-US" sz="2200" dirty="0">
                <a:latin typeface="Cambria" panose="02040503050406030204" pitchFamily="18" charset="0"/>
              </a:rPr>
              <a:t>Less computationally intensive</a:t>
            </a:r>
            <a:br>
              <a:rPr lang="en-US" sz="2200" dirty="0">
                <a:latin typeface="Cambria" panose="02040503050406030204" pitchFamily="18" charset="0"/>
              </a:rPr>
            </a:br>
            <a:endParaRPr lang="en-US" sz="2200" dirty="0">
              <a:latin typeface="Cambria" panose="02040503050406030204" pitchFamily="18" charset="0"/>
            </a:endParaRPr>
          </a:p>
          <a:p>
            <a:pPr marL="285743" indent="-285743">
              <a:buFont typeface="Arial" panose="020B0604020202020204" pitchFamily="34" charset="0"/>
              <a:buChar char="•"/>
            </a:pPr>
            <a:endParaRPr lang="en-US" sz="2200" dirty="0">
              <a:latin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7406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4E3F-1430-204B-9EE4-BE140A5F4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Vertical Model Splitting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Cambria" panose="02040503050406030204" pitchFamily="18" charset="0"/>
            </a:endParaRP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0765D9B1-1643-CC47-BA36-4250B06061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5499" y="3799258"/>
            <a:ext cx="3847956" cy="1799702"/>
          </a:xfrm>
          <a:prstGeom prst="rect">
            <a:avLst/>
          </a:prstGeom>
        </p:spPr>
      </p:pic>
      <p:pic>
        <p:nvPicPr>
          <p:cNvPr id="23" name="Picture 22" descr="A picture containing text, monitor, screen, sign&#10;&#10;Description automatically generated">
            <a:extLst>
              <a:ext uri="{FF2B5EF4-FFF2-40B4-BE49-F238E27FC236}">
                <a16:creationId xmlns:a16="http://schemas.microsoft.com/office/drawing/2014/main" id="{89DC83DB-2FAE-7C4C-920B-B66F864C2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400" y="1435427"/>
            <a:ext cx="9347200" cy="13716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FBCD9F4-637A-6E46-BB0E-1DAE0777F6A4}"/>
              </a:ext>
            </a:extLst>
          </p:cNvPr>
          <p:cNvSpPr txBox="1"/>
          <p:nvPr/>
        </p:nvSpPr>
        <p:spPr>
          <a:xfrm>
            <a:off x="838200" y="3799257"/>
            <a:ext cx="39372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43" indent="-285743">
              <a:buFont typeface="Arial" panose="020B0604020202020204" pitchFamily="34" charset="0"/>
              <a:buChar char="•"/>
            </a:pPr>
            <a:r>
              <a:rPr lang="en-US" dirty="0">
                <a:latin typeface="Cambria" panose="02040503050406030204" pitchFamily="18" charset="0"/>
              </a:rPr>
              <a:t>Easier to implement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pPr marL="285743" indent="-285743">
              <a:buFont typeface="Arial" panose="020B0604020202020204" pitchFamily="34" charset="0"/>
              <a:buChar char="•"/>
            </a:pPr>
            <a:r>
              <a:rPr lang="en-US" dirty="0">
                <a:latin typeface="Cambria" panose="02040503050406030204" pitchFamily="18" charset="0"/>
              </a:rPr>
              <a:t>Comes at a computational Cost </a:t>
            </a:r>
          </a:p>
          <a:p>
            <a:pPr marL="742931" lvl="1" indent="-285743">
              <a:buFont typeface="Arial" panose="020B0604020202020204" pitchFamily="34" charset="0"/>
              <a:buChar char="•"/>
            </a:pPr>
            <a:r>
              <a:rPr lang="en-US" dirty="0">
                <a:latin typeface="Cambria" panose="02040503050406030204" pitchFamily="18" charset="0"/>
              </a:rPr>
              <a:t>22 </a:t>
            </a:r>
            <a:r>
              <a:rPr lang="en-US" dirty="0" err="1">
                <a:latin typeface="Cambria" panose="02040503050406030204" pitchFamily="18" charset="0"/>
              </a:rPr>
              <a:t>hrs</a:t>
            </a:r>
            <a:r>
              <a:rPr lang="en-US" dirty="0">
                <a:latin typeface="Cambria" panose="02040503050406030204" pitchFamily="18" charset="0"/>
              </a:rPr>
              <a:t> right </a:t>
            </a:r>
            <a:r>
              <a:rPr lang="en-US" dirty="0" err="1">
                <a:latin typeface="Cambria" panose="02040503050406030204" pitchFamily="18" charset="0"/>
              </a:rPr>
              <a:t>upto</a:t>
            </a:r>
            <a:r>
              <a:rPr lang="en-US" dirty="0">
                <a:latin typeface="Cambria" panose="02040503050406030204" pitchFamily="18" charset="0"/>
              </a:rPr>
              <a:t> 26 </a:t>
            </a:r>
            <a:r>
              <a:rPr lang="en-US" dirty="0" err="1">
                <a:latin typeface="Cambria" panose="02040503050406030204" pitchFamily="18" charset="0"/>
              </a:rPr>
              <a:t>hrs</a:t>
            </a:r>
            <a:r>
              <a:rPr lang="en-US" dirty="0">
                <a:latin typeface="Cambria" panose="02040503050406030204" pitchFamily="18" charset="0"/>
              </a:rPr>
              <a:t> per epoch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pPr marL="285743" indent="-285743">
              <a:buFont typeface="Arial" panose="020B0604020202020204" pitchFamily="34" charset="0"/>
              <a:buChar char="•"/>
            </a:pPr>
            <a:r>
              <a:rPr lang="en-US" dirty="0">
                <a:latin typeface="Cambria" panose="02040503050406030204" pitchFamily="18" charset="0"/>
              </a:rPr>
              <a:t>Distributed Data Parallel cannot be used</a:t>
            </a:r>
          </a:p>
          <a:p>
            <a:pPr marL="285743" indent="-285743">
              <a:buFont typeface="Arial" panose="020B0604020202020204" pitchFamily="34" charset="0"/>
              <a:buChar char="•"/>
            </a:pP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3EE81A2-91FB-EF44-8DE1-E02DD0D8D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2799" y="3642120"/>
            <a:ext cx="3095468" cy="211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754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15ECC-AF6D-2F43-A579-4A4B17344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Motivation</a:t>
            </a:r>
          </a:p>
        </p:txBody>
      </p:sp>
      <p:pic>
        <p:nvPicPr>
          <p:cNvPr id="1026" name="Picture 2" descr="How Small Talk Delivers a Great Deal by Elevating Chatbot Experience">
            <a:extLst>
              <a:ext uri="{FF2B5EF4-FFF2-40B4-BE49-F238E27FC236}">
                <a16:creationId xmlns:a16="http://schemas.microsoft.com/office/drawing/2014/main" id="{7A0DEB7F-0563-3D48-B7A7-526BA060F08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194563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uild Facebook Messenger Contextual ChatBot with TensorFlow and Keras | by  Ferry Djaja | Medium">
            <a:extLst>
              <a:ext uri="{FF2B5EF4-FFF2-40B4-BE49-F238E27FC236}">
                <a16:creationId xmlns:a16="http://schemas.microsoft.com/office/drawing/2014/main" id="{314E311F-2069-BE49-A3B8-FC68CFC31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7887" y="1636220"/>
            <a:ext cx="2510971" cy="4460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068BFA-A316-0D4A-A23A-A70DFFB0DE1E}"/>
              </a:ext>
            </a:extLst>
          </p:cNvPr>
          <p:cNvSpPr txBox="1"/>
          <p:nvPr/>
        </p:nvSpPr>
        <p:spPr>
          <a:xfrm>
            <a:off x="936171" y="6357257"/>
            <a:ext cx="2035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Casual Chatbot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188DED-EBF3-1B44-9334-60FE7728AE06}"/>
              </a:ext>
            </a:extLst>
          </p:cNvPr>
          <p:cNvSpPr txBox="1"/>
          <p:nvPr/>
        </p:nvSpPr>
        <p:spPr>
          <a:xfrm>
            <a:off x="4343401" y="6308210"/>
            <a:ext cx="2035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ambria" panose="02040503050406030204" pitchFamily="18" charset="0"/>
              </a:rPr>
              <a:t>Contexual</a:t>
            </a:r>
            <a:r>
              <a:rPr lang="en-US" dirty="0">
                <a:latin typeface="Cambria" panose="02040503050406030204" pitchFamily="18" charset="0"/>
              </a:rPr>
              <a:t> Chatbot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1BB01C-E7CC-4547-BF3F-3DCA76872E2F}"/>
              </a:ext>
            </a:extLst>
          </p:cNvPr>
          <p:cNvSpPr/>
          <p:nvPr/>
        </p:nvSpPr>
        <p:spPr>
          <a:xfrm>
            <a:off x="7761514" y="1491344"/>
            <a:ext cx="2510970" cy="460515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794A89A5-A0BB-784D-BC22-8BD31BEA8FF7}"/>
              </a:ext>
            </a:extLst>
          </p:cNvPr>
          <p:cNvSpPr/>
          <p:nvPr/>
        </p:nvSpPr>
        <p:spPr>
          <a:xfrm>
            <a:off x="8795657" y="1690689"/>
            <a:ext cx="1368687" cy="519112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Cambria" panose="02040503050406030204" pitchFamily="18" charset="0"/>
              </a:rPr>
              <a:t>Hi, Did golden state win the finals last  night?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9286C761-F061-9C4F-AB09-655C94E3C70B}"/>
              </a:ext>
            </a:extLst>
          </p:cNvPr>
          <p:cNvSpPr/>
          <p:nvPr/>
        </p:nvSpPr>
        <p:spPr>
          <a:xfrm>
            <a:off x="7859487" y="2309134"/>
            <a:ext cx="1709057" cy="802141"/>
          </a:xfrm>
          <a:prstGeom prst="wedgeRound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ambria" panose="02040503050406030204" pitchFamily="18" charset="0"/>
              </a:rPr>
              <a:t>Yeah, golden state warriors won their 4</a:t>
            </a:r>
            <a:r>
              <a:rPr lang="en-US" sz="1200" baseline="30000" dirty="0">
                <a:solidFill>
                  <a:schemeClr val="tx1"/>
                </a:solidFill>
                <a:latin typeface="Cambria" panose="02040503050406030204" pitchFamily="18" charset="0"/>
              </a:rPr>
              <a:t>th</a:t>
            </a:r>
            <a:r>
              <a:rPr lang="en-US" sz="1200" dirty="0">
                <a:solidFill>
                  <a:schemeClr val="tx1"/>
                </a:solidFill>
                <a:latin typeface="Cambria" panose="02040503050406030204" pitchFamily="18" charset="0"/>
              </a:rPr>
              <a:t> NBA championship title this year</a:t>
            </a:r>
          </a:p>
        </p:txBody>
      </p: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1D311C70-D56E-3D46-9833-F6420DF47877}"/>
              </a:ext>
            </a:extLst>
          </p:cNvPr>
          <p:cNvSpPr/>
          <p:nvPr/>
        </p:nvSpPr>
        <p:spPr>
          <a:xfrm>
            <a:off x="8686801" y="3183960"/>
            <a:ext cx="1477544" cy="802141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Cambria" panose="02040503050406030204" pitchFamily="18" charset="0"/>
              </a:rPr>
              <a:t>Sweet! Did curry win the MVP title?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1DA9D4B7-7D81-7E4A-AF71-557E95BB0D9D}"/>
              </a:ext>
            </a:extLst>
          </p:cNvPr>
          <p:cNvSpPr/>
          <p:nvPr/>
        </p:nvSpPr>
        <p:spPr>
          <a:xfrm>
            <a:off x="7859487" y="4181764"/>
            <a:ext cx="1709057" cy="1236661"/>
          </a:xfrm>
          <a:prstGeom prst="wedgeRound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ambria" panose="02040503050406030204" pitchFamily="18" charset="0"/>
              </a:rPr>
              <a:t>Yeah he did! Did you that this is Stephen Curry’s First Finals MVP title?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57F8B6-C540-E547-AABE-08A74ED175C1}"/>
              </a:ext>
            </a:extLst>
          </p:cNvPr>
          <p:cNvSpPr txBox="1"/>
          <p:nvPr/>
        </p:nvSpPr>
        <p:spPr>
          <a:xfrm>
            <a:off x="7938215" y="6308210"/>
            <a:ext cx="2226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mbria" panose="02040503050406030204" pitchFamily="18" charset="0"/>
              </a:rPr>
              <a:t>Knowledge Chatbot</a:t>
            </a:r>
          </a:p>
        </p:txBody>
      </p:sp>
    </p:spTree>
    <p:extLst>
      <p:ext uri="{BB962C8B-B14F-4D97-AF65-F5344CB8AC3E}">
        <p14:creationId xmlns:p14="http://schemas.microsoft.com/office/powerpoint/2010/main" val="2312061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B144D-8672-9442-99D7-133D2933B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How will a knowledge based Chat bot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EF5AB-0ABB-8C49-9C69-188EC96AC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69202" cy="4351338"/>
          </a:xfrm>
        </p:spPr>
        <p:txBody>
          <a:bodyPr/>
          <a:lstStyle/>
          <a:p>
            <a:pPr marL="514337" indent="-514337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User asks a question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pPr marL="514337" indent="-514337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Search for sources relevant to question</a:t>
            </a:r>
          </a:p>
          <a:p>
            <a:pPr lvl="1"/>
            <a:r>
              <a:rPr lang="en-US" dirty="0">
                <a:latin typeface="Cambria" panose="02040503050406030204" pitchFamily="18" charset="0"/>
              </a:rPr>
              <a:t>Find relevant sources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pPr marL="514337" indent="-514337">
              <a:buFont typeface="+mj-lt"/>
              <a:buAutoNum type="arabicPeriod"/>
            </a:pPr>
            <a:r>
              <a:rPr lang="en-US" dirty="0">
                <a:latin typeface="Cambria" panose="02040503050406030204" pitchFamily="18" charset="0"/>
              </a:rPr>
              <a:t>Use source plus the question to generate response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33988E-E678-2148-82D3-98F94F79A0F2}"/>
              </a:ext>
            </a:extLst>
          </p:cNvPr>
          <p:cNvSpPr/>
          <p:nvPr/>
        </p:nvSpPr>
        <p:spPr>
          <a:xfrm>
            <a:off x="9013371" y="1690689"/>
            <a:ext cx="2510970" cy="455068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E6BB9B05-57B5-8842-82FB-8FC427D1F9A7}"/>
              </a:ext>
            </a:extLst>
          </p:cNvPr>
          <p:cNvSpPr/>
          <p:nvPr/>
        </p:nvSpPr>
        <p:spPr>
          <a:xfrm>
            <a:off x="10047515" y="1776015"/>
            <a:ext cx="1368687" cy="519112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Cambria" panose="02040503050406030204" pitchFamily="18" charset="0"/>
              </a:rPr>
              <a:t>Hi, Did golden state win the finals last  night?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809B8A79-B3A2-7043-8DFA-C325BBEC7E5B}"/>
              </a:ext>
            </a:extLst>
          </p:cNvPr>
          <p:cNvSpPr/>
          <p:nvPr/>
        </p:nvSpPr>
        <p:spPr>
          <a:xfrm>
            <a:off x="9111343" y="2380453"/>
            <a:ext cx="1905000" cy="930167"/>
          </a:xfrm>
          <a:prstGeom prst="wedgeRound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ambria" panose="02040503050406030204" pitchFamily="18" charset="0"/>
              </a:rPr>
              <a:t>Yeah, golden state warriors won their 4</a:t>
            </a:r>
            <a:r>
              <a:rPr lang="en-US" sz="1200" baseline="30000" dirty="0">
                <a:solidFill>
                  <a:schemeClr val="tx1"/>
                </a:solidFill>
                <a:latin typeface="Cambria" panose="02040503050406030204" pitchFamily="18" charset="0"/>
              </a:rPr>
              <a:t>th</a:t>
            </a:r>
            <a:r>
              <a:rPr lang="en-US" sz="1200" dirty="0">
                <a:solidFill>
                  <a:schemeClr val="tx1"/>
                </a:solidFill>
                <a:latin typeface="Cambria" panose="02040503050406030204" pitchFamily="18" charset="0"/>
              </a:rPr>
              <a:t> NBA championship title this year with 4-2 final score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CBFC0C1B-0528-0343-84FB-C9F0CB98535D}"/>
              </a:ext>
            </a:extLst>
          </p:cNvPr>
          <p:cNvSpPr/>
          <p:nvPr/>
        </p:nvSpPr>
        <p:spPr>
          <a:xfrm>
            <a:off x="9938659" y="3383305"/>
            <a:ext cx="1477544" cy="802141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Cambria" panose="02040503050406030204" pitchFamily="18" charset="0"/>
              </a:rPr>
              <a:t>Sweet! Did curry win the MVP title?</a:t>
            </a: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D6DD7228-3F43-9D4E-807C-33577A12BFE6}"/>
              </a:ext>
            </a:extLst>
          </p:cNvPr>
          <p:cNvSpPr/>
          <p:nvPr/>
        </p:nvSpPr>
        <p:spPr>
          <a:xfrm>
            <a:off x="9111344" y="4381109"/>
            <a:ext cx="1709057" cy="1236661"/>
          </a:xfrm>
          <a:prstGeom prst="wedgeRound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Cambria" panose="02040503050406030204" pitchFamily="18" charset="0"/>
              </a:rPr>
              <a:t>Yeah he did! Did you that this is Stephen Curry’s First Finals MVP title?</a:t>
            </a:r>
          </a:p>
        </p:txBody>
      </p:sp>
    </p:spTree>
    <p:extLst>
      <p:ext uri="{BB962C8B-B14F-4D97-AF65-F5344CB8AC3E}">
        <p14:creationId xmlns:p14="http://schemas.microsoft.com/office/powerpoint/2010/main" val="2528740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1">
            <a:extLst>
              <a:ext uri="{FF2B5EF4-FFF2-40B4-BE49-F238E27FC236}">
                <a16:creationId xmlns:a16="http://schemas.microsoft.com/office/drawing/2014/main" id="{AE4143A1-5FA6-3444-A474-E9A2277D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WebQA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 Dataset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C007E8E-67FC-A64D-AE51-960CA4816799}"/>
              </a:ext>
            </a:extLst>
          </p:cNvPr>
          <p:cNvSpPr/>
          <p:nvPr/>
        </p:nvSpPr>
        <p:spPr>
          <a:xfrm>
            <a:off x="7467600" y="1347789"/>
            <a:ext cx="3886200" cy="68580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Question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F227961-DA1D-7149-8B52-6E5E44A630A6}"/>
              </a:ext>
            </a:extLst>
          </p:cNvPr>
          <p:cNvCxnSpPr>
            <a:cxnSpLocks/>
            <a:stCxn id="3" idx="2"/>
            <a:endCxn id="32" idx="0"/>
          </p:cNvCxnSpPr>
          <p:nvPr/>
        </p:nvCxnSpPr>
        <p:spPr>
          <a:xfrm flipH="1">
            <a:off x="8028215" y="2033589"/>
            <a:ext cx="1382485" cy="639763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308FED20-426A-6E47-88A4-BBA33B0B3065}"/>
              </a:ext>
            </a:extLst>
          </p:cNvPr>
          <p:cNvSpPr/>
          <p:nvPr/>
        </p:nvSpPr>
        <p:spPr>
          <a:xfrm>
            <a:off x="7467600" y="2673352"/>
            <a:ext cx="1121229" cy="68580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</a:t>
            </a:r>
            <a:r>
              <a:rPr lang="en-US" baseline="-25000" dirty="0"/>
              <a:t>1</a:t>
            </a:r>
            <a:r>
              <a:rPr lang="en-US" dirty="0"/>
              <a:t> 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09BB2D6-6865-6740-A0FB-9F79F5563D23}"/>
              </a:ext>
            </a:extLst>
          </p:cNvPr>
          <p:cNvSpPr/>
          <p:nvPr/>
        </p:nvSpPr>
        <p:spPr>
          <a:xfrm>
            <a:off x="8850085" y="2673352"/>
            <a:ext cx="1121229" cy="68580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</a:t>
            </a:r>
            <a:r>
              <a:rPr lang="en-US" baseline="-25000" dirty="0"/>
              <a:t>2</a:t>
            </a:r>
            <a:endParaRPr lang="en-US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D9DBB5E-3989-5546-B5F7-166F7F147A95}"/>
              </a:ext>
            </a:extLst>
          </p:cNvPr>
          <p:cNvCxnSpPr>
            <a:cxnSpLocks/>
            <a:stCxn id="3" idx="2"/>
            <a:endCxn id="35" idx="0"/>
          </p:cNvCxnSpPr>
          <p:nvPr/>
        </p:nvCxnSpPr>
        <p:spPr>
          <a:xfrm>
            <a:off x="9410700" y="2033589"/>
            <a:ext cx="0" cy="639763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CCE6B54B-3750-844A-BE5C-E41C1DD4A5A0}"/>
              </a:ext>
            </a:extLst>
          </p:cNvPr>
          <p:cNvSpPr/>
          <p:nvPr/>
        </p:nvSpPr>
        <p:spPr>
          <a:xfrm>
            <a:off x="10232570" y="2673352"/>
            <a:ext cx="1121229" cy="68580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</a:t>
            </a:r>
            <a:r>
              <a:rPr lang="en-US" baseline="-25000" dirty="0"/>
              <a:t>3</a:t>
            </a:r>
            <a:endParaRPr lang="en-US" dirty="0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6DF1392-5892-6848-B895-9FEEC22A925D}"/>
              </a:ext>
            </a:extLst>
          </p:cNvPr>
          <p:cNvCxnSpPr>
            <a:cxnSpLocks/>
            <a:stCxn id="3" idx="2"/>
            <a:endCxn id="40" idx="0"/>
          </p:cNvCxnSpPr>
          <p:nvPr/>
        </p:nvCxnSpPr>
        <p:spPr>
          <a:xfrm>
            <a:off x="9410700" y="2033589"/>
            <a:ext cx="1382485" cy="639763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252DE0C4-5C14-0D4B-A798-57FF9A1A29A4}"/>
              </a:ext>
            </a:extLst>
          </p:cNvPr>
          <p:cNvSpPr/>
          <p:nvPr/>
        </p:nvSpPr>
        <p:spPr>
          <a:xfrm>
            <a:off x="7528831" y="4019778"/>
            <a:ext cx="3763736" cy="709612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Answer</a:t>
            </a: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814BDEE7-2411-2947-AEDC-FB060FE39438}"/>
              </a:ext>
            </a:extLst>
          </p:cNvPr>
          <p:cNvCxnSpPr>
            <a:stCxn id="3" idx="1"/>
            <a:endCxn id="23" idx="1"/>
          </p:cNvCxnSpPr>
          <p:nvPr/>
        </p:nvCxnSpPr>
        <p:spPr>
          <a:xfrm rot="10800000" flipH="1" flipV="1">
            <a:off x="7467599" y="1690688"/>
            <a:ext cx="61231" cy="2683895"/>
          </a:xfrm>
          <a:prstGeom prst="bentConnector3">
            <a:avLst>
              <a:gd name="adj1" fmla="val -373340"/>
            </a:avLst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16B48A8-440D-7C48-AEFC-55C44DB068C4}"/>
              </a:ext>
            </a:extLst>
          </p:cNvPr>
          <p:cNvCxnSpPr>
            <a:cxnSpLocks/>
            <a:stCxn id="32" idx="2"/>
            <a:endCxn id="23" idx="0"/>
          </p:cNvCxnSpPr>
          <p:nvPr/>
        </p:nvCxnSpPr>
        <p:spPr>
          <a:xfrm>
            <a:off x="8028215" y="3359152"/>
            <a:ext cx="1382484" cy="660626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C6EDB87-FD55-E744-8668-CF88F2D0C16C}"/>
              </a:ext>
            </a:extLst>
          </p:cNvPr>
          <p:cNvCxnSpPr>
            <a:cxnSpLocks/>
            <a:stCxn id="35" idx="2"/>
            <a:endCxn id="23" idx="0"/>
          </p:cNvCxnSpPr>
          <p:nvPr/>
        </p:nvCxnSpPr>
        <p:spPr>
          <a:xfrm flipH="1">
            <a:off x="9410699" y="3359152"/>
            <a:ext cx="1" cy="660626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D5143657-23DB-8B40-9C89-31487EBB8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233"/>
            <a:ext cx="6085115" cy="4351338"/>
          </a:xfrm>
        </p:spPr>
        <p:txBody>
          <a:bodyPr/>
          <a:lstStyle/>
          <a:p>
            <a:r>
              <a:rPr lang="en-US" dirty="0">
                <a:latin typeface="Cambria" panose="02040503050406030204" pitchFamily="18" charset="0"/>
              </a:rPr>
              <a:t>Maps the flow of how humans reason rationally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Given the question, we retrieve the relevant knowledge sources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Question combined with the relevant source, generates a free-form answer</a:t>
            </a:r>
          </a:p>
        </p:txBody>
      </p:sp>
      <p:sp>
        <p:nvSpPr>
          <p:cNvPr id="60" name="Footer Placeholder 8">
            <a:extLst>
              <a:ext uri="{FF2B5EF4-FFF2-40B4-BE49-F238E27FC236}">
                <a16:creationId xmlns:a16="http://schemas.microsoft.com/office/drawing/2014/main" id="{53CF150E-D12A-2549-90D7-7BA62E2CC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5272767"/>
            <a:ext cx="5257801" cy="923470"/>
          </a:xfrm>
        </p:spPr>
        <p:txBody>
          <a:bodyPr/>
          <a:lstStyle/>
          <a:p>
            <a:pPr marL="228600" indent="-228600" algn="l">
              <a:buAutoNum type="arabicPeriod"/>
            </a:pPr>
            <a:r>
              <a:rPr lang="en-US" sz="1400" dirty="0">
                <a:latin typeface="Cambria" panose="02040503050406030204" pitchFamily="18" charset="0"/>
              </a:rPr>
              <a:t>WEBQA Dataset: https://</a:t>
            </a:r>
            <a:r>
              <a:rPr lang="en-US" sz="1400" dirty="0" err="1">
                <a:latin typeface="Cambria" panose="02040503050406030204" pitchFamily="18" charset="0"/>
              </a:rPr>
              <a:t>webqna.github.io</a:t>
            </a:r>
            <a:r>
              <a:rPr lang="en-US" sz="1400" dirty="0">
                <a:latin typeface="Cambria" panose="02040503050406030204" pitchFamily="18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130337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8608953-9A84-C444-800E-9E8DCC5014DA}"/>
              </a:ext>
            </a:extLst>
          </p:cNvPr>
          <p:cNvSpPr/>
          <p:nvPr/>
        </p:nvSpPr>
        <p:spPr>
          <a:xfrm>
            <a:off x="2380710" y="1595730"/>
            <a:ext cx="3037114" cy="1284514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>
                <a:latin typeface="Cambria" panose="02040503050406030204" pitchFamily="18" charset="0"/>
              </a:rPr>
              <a:t>Hi, Did golden state win the finals last  night?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DDD5D6A-3C7F-024B-97C9-B853BC5CB768}"/>
              </a:ext>
            </a:extLst>
          </p:cNvPr>
          <p:cNvCxnSpPr>
            <a:cxnSpLocks/>
            <a:stCxn id="4" idx="4"/>
          </p:cNvCxnSpPr>
          <p:nvPr/>
        </p:nvCxnSpPr>
        <p:spPr>
          <a:xfrm flipH="1">
            <a:off x="1638303" y="2880244"/>
            <a:ext cx="2260964" cy="1026872"/>
          </a:xfrm>
          <a:prstGeom prst="straightConnector1">
            <a:avLst/>
          </a:prstGeom>
          <a:ln w="4445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6D47285-098F-A947-9C4F-ECA42A621280}"/>
              </a:ext>
            </a:extLst>
          </p:cNvPr>
          <p:cNvSpPr/>
          <p:nvPr/>
        </p:nvSpPr>
        <p:spPr>
          <a:xfrm>
            <a:off x="1126672" y="3907116"/>
            <a:ext cx="1023257" cy="9144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Source-1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7552D31-6166-0149-8ADB-26AC5D3010D5}"/>
              </a:ext>
            </a:extLst>
          </p:cNvPr>
          <p:cNvSpPr/>
          <p:nvPr/>
        </p:nvSpPr>
        <p:spPr>
          <a:xfrm>
            <a:off x="2437132" y="3885829"/>
            <a:ext cx="1023257" cy="10268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/>
              <a:t>The </a:t>
            </a:r>
            <a:r>
              <a:rPr lang="en-US" sz="700" b="1" dirty="0"/>
              <a:t>Golden State Warriors</a:t>
            </a:r>
            <a:r>
              <a:rPr lang="en-US" sz="700" dirty="0"/>
              <a:t> have climbed the mountain once again, securing this year's NBA championship after beating the Boston Celtics 103-90 in Game 6 to win the series 4-2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5D3B66-DE57-944A-8432-2CA8E29D6DCA}"/>
              </a:ext>
            </a:extLst>
          </p:cNvPr>
          <p:cNvSpPr/>
          <p:nvPr/>
        </p:nvSpPr>
        <p:spPr>
          <a:xfrm>
            <a:off x="3851371" y="3885829"/>
            <a:ext cx="1023257" cy="10481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00" b="1" dirty="0"/>
              <a:t>Shaq: Steph Curry Is ‘Best Player in the World,’ Warriors Will Win West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FF408E-B583-C149-A214-CB993554A628}"/>
              </a:ext>
            </a:extLst>
          </p:cNvPr>
          <p:cNvSpPr/>
          <p:nvPr/>
        </p:nvSpPr>
        <p:spPr>
          <a:xfrm>
            <a:off x="5313505" y="3885829"/>
            <a:ext cx="1023257" cy="10481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Source-n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B466A21-CFD5-4143-BC1C-2B1D28D30879}"/>
              </a:ext>
            </a:extLst>
          </p:cNvPr>
          <p:cNvCxnSpPr>
            <a:cxnSpLocks/>
            <a:stCxn id="4" idx="4"/>
            <a:endCxn id="9" idx="0"/>
          </p:cNvCxnSpPr>
          <p:nvPr/>
        </p:nvCxnSpPr>
        <p:spPr>
          <a:xfrm flipH="1">
            <a:off x="2948760" y="2880244"/>
            <a:ext cx="950506" cy="1005584"/>
          </a:xfrm>
          <a:prstGeom prst="straightConnector1">
            <a:avLst/>
          </a:prstGeom>
          <a:ln w="4445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AFD1497-AB5D-0944-B9AF-E39C6308F724}"/>
              </a:ext>
            </a:extLst>
          </p:cNvPr>
          <p:cNvCxnSpPr>
            <a:cxnSpLocks/>
            <a:stCxn id="4" idx="4"/>
            <a:endCxn id="10" idx="0"/>
          </p:cNvCxnSpPr>
          <p:nvPr/>
        </p:nvCxnSpPr>
        <p:spPr>
          <a:xfrm>
            <a:off x="3899267" y="2880244"/>
            <a:ext cx="463733" cy="1005584"/>
          </a:xfrm>
          <a:prstGeom prst="straightConnector1">
            <a:avLst/>
          </a:prstGeom>
          <a:ln w="4445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1E6DD9C-AC51-E143-A055-8F1E29534A93}"/>
              </a:ext>
            </a:extLst>
          </p:cNvPr>
          <p:cNvCxnSpPr>
            <a:cxnSpLocks/>
            <a:stCxn id="4" idx="4"/>
            <a:endCxn id="11" idx="0"/>
          </p:cNvCxnSpPr>
          <p:nvPr/>
        </p:nvCxnSpPr>
        <p:spPr>
          <a:xfrm>
            <a:off x="3899267" y="2880244"/>
            <a:ext cx="1925867" cy="1005584"/>
          </a:xfrm>
          <a:prstGeom prst="straightConnector1">
            <a:avLst/>
          </a:prstGeom>
          <a:ln w="4445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DE64A07-8E44-A547-A7A6-6C55DC771404}"/>
              </a:ext>
            </a:extLst>
          </p:cNvPr>
          <p:cNvSpPr/>
          <p:nvPr/>
        </p:nvSpPr>
        <p:spPr>
          <a:xfrm>
            <a:off x="938527" y="1438393"/>
            <a:ext cx="5900057" cy="3676413"/>
          </a:xfrm>
          <a:prstGeom prst="roundRect">
            <a:avLst/>
          </a:prstGeom>
          <a:noFill/>
          <a:ln w="60325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27795EEE-40B5-4242-8B25-542A06E6B615}"/>
              </a:ext>
            </a:extLst>
          </p:cNvPr>
          <p:cNvSpPr/>
          <p:nvPr/>
        </p:nvSpPr>
        <p:spPr>
          <a:xfrm>
            <a:off x="938527" y="5235917"/>
            <a:ext cx="5900057" cy="1066800"/>
          </a:xfrm>
          <a:prstGeom prst="roundRect">
            <a:avLst/>
          </a:prstGeom>
          <a:noFill/>
          <a:ln w="603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39FD221-AA1B-9D47-999F-0397952E111D}"/>
              </a:ext>
            </a:extLst>
          </p:cNvPr>
          <p:cNvSpPr txBox="1"/>
          <p:nvPr/>
        </p:nvSpPr>
        <p:spPr>
          <a:xfrm>
            <a:off x="838200" y="5478138"/>
            <a:ext cx="6096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500" dirty="0">
                <a:latin typeface="Cambria" panose="02040503050406030204" pitchFamily="18" charset="0"/>
              </a:rPr>
              <a:t>Yeah, golden state warriors won their 4</a:t>
            </a:r>
            <a:r>
              <a:rPr lang="en-US" sz="1500" baseline="30000" dirty="0">
                <a:latin typeface="Cambria" panose="02040503050406030204" pitchFamily="18" charset="0"/>
              </a:rPr>
              <a:t>th</a:t>
            </a:r>
            <a:r>
              <a:rPr lang="en-US" sz="1500" dirty="0">
                <a:latin typeface="Cambria" panose="02040503050406030204" pitchFamily="18" charset="0"/>
              </a:rPr>
              <a:t> NBA championship title this year with 4-2 final score</a:t>
            </a:r>
          </a:p>
        </p:txBody>
      </p:sp>
      <p:pic>
        <p:nvPicPr>
          <p:cNvPr id="3074" name="Picture 2" descr="Golden State Warriors win fourth NBA title in eight years - The Washington  Post">
            <a:extLst>
              <a:ext uri="{FF2B5EF4-FFF2-40B4-BE49-F238E27FC236}">
                <a16:creationId xmlns:a16="http://schemas.microsoft.com/office/drawing/2014/main" id="{1A528DDB-B767-1843-8008-17DFCE6EE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168" y="3907116"/>
            <a:ext cx="1049761" cy="1026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Warriors Stephen Curry Andre Iguodala Carmelo Anthony">
            <a:extLst>
              <a:ext uri="{FF2B5EF4-FFF2-40B4-BE49-F238E27FC236}">
                <a16:creationId xmlns:a16="http://schemas.microsoft.com/office/drawing/2014/main" id="{1763FE9B-C5B8-3D41-A919-8852D4453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5610" y="3885829"/>
            <a:ext cx="1071152" cy="104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itle 1">
            <a:extLst>
              <a:ext uri="{FF2B5EF4-FFF2-40B4-BE49-F238E27FC236}">
                <a16:creationId xmlns:a16="http://schemas.microsoft.com/office/drawing/2014/main" id="{AE4143A1-5FA6-3444-A474-E9A2277D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Example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154F3C9-DCA2-CC4A-99F0-1CB30FAAF603}"/>
              </a:ext>
            </a:extLst>
          </p:cNvPr>
          <p:cNvSpPr txBox="1"/>
          <p:nvPr/>
        </p:nvSpPr>
        <p:spPr>
          <a:xfrm>
            <a:off x="7239001" y="1438394"/>
            <a:ext cx="4746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</a:t>
            </a:r>
            <a:r>
              <a:rPr lang="en-US" dirty="0"/>
              <a:t>: What color is the belly of a Green Tree Frog?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BEA12CD-6C1B-C54C-AB5E-E1B632A69DDE}"/>
              </a:ext>
            </a:extLst>
          </p:cNvPr>
          <p:cNvSpPr txBox="1"/>
          <p:nvPr/>
        </p:nvSpPr>
        <p:spPr>
          <a:xfrm>
            <a:off x="7277462" y="1838917"/>
            <a:ext cx="47461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</a:t>
            </a:r>
            <a:r>
              <a:rPr lang="en-US" b="1" baseline="-25000" dirty="0">
                <a:solidFill>
                  <a:srgbClr val="FF0000"/>
                </a:solidFill>
              </a:rPr>
              <a:t>1</a:t>
            </a:r>
            <a:r>
              <a:rPr lang="en-US" dirty="0"/>
              <a:t>: {</a:t>
            </a:r>
            <a:r>
              <a:rPr lang="en-US" b="1" dirty="0"/>
              <a:t>Caption: </a:t>
            </a:r>
            <a:r>
              <a:rPr lang="en-US" i="1" dirty="0"/>
              <a:t>Green Tree Frog on verandah tiles 2 Taken in ' 'Chinchilla at a staff house I was staying at, </a:t>
            </a:r>
            <a:r>
              <a:rPr lang="en-US" b="1" dirty="0" err="1"/>
              <a:t>url</a:t>
            </a:r>
            <a:r>
              <a:rPr lang="en-US" dirty="0"/>
              <a:t>:</a:t>
            </a:r>
            <a:r>
              <a:rPr lang="en-US" b="1" i="1" dirty="0"/>
              <a:t> </a:t>
            </a:r>
            <a:r>
              <a:rPr lang="en-US" dirty="0">
                <a:hlinkClick r:id="rId4"/>
              </a:rPr>
              <a:t>Photo of Green Tree Frog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S</a:t>
            </a:r>
            <a:r>
              <a:rPr lang="en-US" b="1" baseline="-25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en-US" dirty="0"/>
              <a:t>: {</a:t>
            </a:r>
            <a:r>
              <a:rPr lang="en-US" b="1" dirty="0"/>
              <a:t>Caption</a:t>
            </a:r>
            <a:r>
              <a:rPr lang="en-US" b="1" i="1" dirty="0"/>
              <a:t>: </a:t>
            </a:r>
            <a:r>
              <a:rPr lang="en-US" i="1" dirty="0" err="1"/>
              <a:t>Litoria</a:t>
            </a:r>
            <a:r>
              <a:rPr lang="en-US" i="1" dirty="0"/>
              <a:t> </a:t>
            </a:r>
            <a:r>
              <a:rPr lang="en-US" i="1" dirty="0" err="1"/>
              <a:t>caerulea</a:t>
            </a:r>
            <a:r>
              <a:rPr lang="en-US" i="1" dirty="0"/>
              <a:t> - Darwin NT </a:t>
            </a:r>
            <a:r>
              <a:rPr lang="en-US" i="1" dirty="0" err="1"/>
              <a:t>Litoria</a:t>
            </a:r>
            <a:r>
              <a:rPr lang="en-US" i="1" dirty="0"/>
              <a:t> </a:t>
            </a:r>
            <a:r>
              <a:rPr lang="en-US" i="1" dirty="0" err="1"/>
              <a:t>caerulea</a:t>
            </a:r>
            <a:r>
              <a:rPr lang="en-US" i="1" dirty="0"/>
              <a:t>, ' 'Green Tree Frog, female. Darwin, Northern ' 'Territory</a:t>
            </a:r>
            <a:r>
              <a:rPr lang="en-US" dirty="0"/>
              <a:t>.</a:t>
            </a:r>
            <a:r>
              <a:rPr lang="en-US" i="1" dirty="0"/>
              <a:t>, </a:t>
            </a:r>
            <a:r>
              <a:rPr lang="en-US" b="1" dirty="0" err="1"/>
              <a:t>url</a:t>
            </a:r>
            <a:r>
              <a:rPr lang="en-US" dirty="0"/>
              <a:t>:</a:t>
            </a:r>
            <a:r>
              <a:rPr lang="en-US" b="1" i="1" dirty="0"/>
              <a:t> </a:t>
            </a:r>
            <a:r>
              <a:rPr lang="en-US" dirty="0">
                <a:hlinkClick r:id="rId5"/>
              </a:rPr>
              <a:t>Belly of Green Tree Frog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rgbClr val="FF0000"/>
                </a:solidFill>
              </a:rPr>
              <a:t>S</a:t>
            </a:r>
            <a:r>
              <a:rPr lang="en-US" b="1" baseline="-25000" dirty="0">
                <a:solidFill>
                  <a:srgbClr val="FF0000"/>
                </a:solidFill>
              </a:rPr>
              <a:t>3</a:t>
            </a:r>
            <a:r>
              <a:rPr lang="en-US" dirty="0"/>
              <a:t>: {</a:t>
            </a:r>
            <a:r>
              <a:rPr lang="en-US" i="1" dirty="0"/>
              <a:t>In Australia, the frog is also known more simply ' 'as the "green tree frog", but that name is often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S</a:t>
            </a:r>
            <a:r>
              <a:rPr lang="en-US" b="1" baseline="-25000" dirty="0"/>
              <a:t>4</a:t>
            </a:r>
            <a:r>
              <a:rPr lang="en-US" b="1" dirty="0"/>
              <a:t>:</a:t>
            </a:r>
            <a:r>
              <a:rPr lang="en-US" i="1" dirty="0"/>
              <a:t>{Their color varies from bright green to greenish gray or yellow green on back, with </a:t>
            </a:r>
            <a:r>
              <a:rPr lang="en-US" b="1" i="1" dirty="0"/>
              <a:t>white or cream-colored stomach</a:t>
            </a:r>
            <a:r>
              <a:rPr lang="en-US" i="1" dirty="0"/>
              <a:t>}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F9EB4E6-262B-4143-802D-16FA98F84E68}"/>
              </a:ext>
            </a:extLst>
          </p:cNvPr>
          <p:cNvCxnSpPr>
            <a:cxnSpLocks/>
          </p:cNvCxnSpPr>
          <p:nvPr/>
        </p:nvCxnSpPr>
        <p:spPr>
          <a:xfrm>
            <a:off x="7219769" y="1807725"/>
            <a:ext cx="478463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FC7ACBEE-0EEC-6D44-B255-9C3E97F73F27}"/>
              </a:ext>
            </a:extLst>
          </p:cNvPr>
          <p:cNvSpPr/>
          <p:nvPr/>
        </p:nvSpPr>
        <p:spPr>
          <a:xfrm>
            <a:off x="7239001" y="1438394"/>
            <a:ext cx="4746171" cy="4864324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15E7072-D618-B64C-AFCA-E01B68EDABBE}"/>
              </a:ext>
            </a:extLst>
          </p:cNvPr>
          <p:cNvCxnSpPr>
            <a:cxnSpLocks/>
          </p:cNvCxnSpPr>
          <p:nvPr/>
        </p:nvCxnSpPr>
        <p:spPr>
          <a:xfrm>
            <a:off x="7219769" y="5532931"/>
            <a:ext cx="478463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3FBA4E05-9504-6042-B23D-3921AB2EC086}"/>
              </a:ext>
            </a:extLst>
          </p:cNvPr>
          <p:cNvSpPr txBox="1"/>
          <p:nvPr/>
        </p:nvSpPr>
        <p:spPr>
          <a:xfrm>
            <a:off x="7248616" y="5551006"/>
            <a:ext cx="4746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  <a:r>
              <a:rPr lang="en-US" dirty="0"/>
              <a:t>: The belly of a Green Tree Frog is white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12973A94-672E-C348-8122-8287DCAFBEE4}"/>
              </a:ext>
            </a:extLst>
          </p:cNvPr>
          <p:cNvCxnSpPr>
            <a:cxnSpLocks/>
          </p:cNvCxnSpPr>
          <p:nvPr/>
        </p:nvCxnSpPr>
        <p:spPr>
          <a:xfrm>
            <a:off x="7210154" y="5920337"/>
            <a:ext cx="478463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6848EF2E-7ABA-3B40-BDE7-BEE88DEC045D}"/>
              </a:ext>
            </a:extLst>
          </p:cNvPr>
          <p:cNvSpPr/>
          <p:nvPr/>
        </p:nvSpPr>
        <p:spPr>
          <a:xfrm>
            <a:off x="7334616" y="5976237"/>
            <a:ext cx="298996" cy="27058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2B16C24-21DD-E24C-BD6A-0C8A06CE8AE9}"/>
              </a:ext>
            </a:extLst>
          </p:cNvPr>
          <p:cNvSpPr/>
          <p:nvPr/>
        </p:nvSpPr>
        <p:spPr>
          <a:xfrm>
            <a:off x="9706163" y="5976237"/>
            <a:ext cx="298996" cy="2705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7D1A91A-DC43-874B-96C6-95A51B082423}"/>
              </a:ext>
            </a:extLst>
          </p:cNvPr>
          <p:cNvSpPr txBox="1"/>
          <p:nvPr/>
        </p:nvSpPr>
        <p:spPr>
          <a:xfrm>
            <a:off x="7652844" y="5910785"/>
            <a:ext cx="1501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ambria" panose="02040503050406030204" pitchFamily="18" charset="0"/>
              </a:rPr>
              <a:t>Relevant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77245213-90E5-164C-8E25-EB627C405AB3}"/>
              </a:ext>
            </a:extLst>
          </p:cNvPr>
          <p:cNvSpPr txBox="1"/>
          <p:nvPr/>
        </p:nvSpPr>
        <p:spPr>
          <a:xfrm>
            <a:off x="10034006" y="5910785"/>
            <a:ext cx="1501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ambria" panose="02040503050406030204" pitchFamily="18" charset="0"/>
              </a:rPr>
              <a:t>Not-Relevant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3E1C55-D812-6044-B904-DF2973F29C46}"/>
              </a:ext>
            </a:extLst>
          </p:cNvPr>
          <p:cNvSpPr txBox="1"/>
          <p:nvPr/>
        </p:nvSpPr>
        <p:spPr>
          <a:xfrm>
            <a:off x="936171" y="6394157"/>
            <a:ext cx="5900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mbria" panose="02040503050406030204" pitchFamily="18" charset="0"/>
              </a:rPr>
              <a:t>*Sources could either be text or (images + text)</a:t>
            </a:r>
          </a:p>
        </p:txBody>
      </p:sp>
    </p:spTree>
    <p:extLst>
      <p:ext uri="{BB962C8B-B14F-4D97-AF65-F5344CB8AC3E}">
        <p14:creationId xmlns:p14="http://schemas.microsoft.com/office/powerpoint/2010/main" val="2955346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178C-4E18-3D4E-B251-9C547A3C1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WEBQA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476DF-6529-4842-8E14-E65FAA6B63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5104"/>
            <a:ext cx="5257800" cy="2224405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>
                <a:latin typeface="Cambria" panose="02040503050406030204" pitchFamily="18" charset="0"/>
              </a:rPr>
              <a:t>Webqa</a:t>
            </a:r>
            <a:r>
              <a:rPr lang="en-US" dirty="0">
                <a:latin typeface="Cambria" panose="02040503050406030204" pitchFamily="18" charset="0"/>
              </a:rPr>
              <a:t> has multiple sources to choose answer from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Generative Answer 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No distractions 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Hard to answer even by human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B8E6AB9-0186-924C-9B59-1CC7772F8B83}"/>
              </a:ext>
            </a:extLst>
          </p:cNvPr>
          <p:cNvSpPr txBox="1">
            <a:spLocks/>
          </p:cNvSpPr>
          <p:nvPr/>
        </p:nvSpPr>
        <p:spPr>
          <a:xfrm>
            <a:off x="5885330" y="365125"/>
            <a:ext cx="5257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VQA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0195237-7F52-8B4B-A601-1737FE9CA84B}"/>
              </a:ext>
            </a:extLst>
          </p:cNvPr>
          <p:cNvSpPr txBox="1">
            <a:spLocks/>
          </p:cNvSpPr>
          <p:nvPr/>
        </p:nvSpPr>
        <p:spPr>
          <a:xfrm>
            <a:off x="6096001" y="1475105"/>
            <a:ext cx="5047130" cy="257492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mbria" panose="02040503050406030204" pitchFamily="18" charset="0"/>
              </a:rPr>
              <a:t>Single Image and Question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One phrase answer 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Distraction is very hard to distinguish </a:t>
            </a: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r>
              <a:rPr lang="en-US" dirty="0">
                <a:latin typeface="Cambria" panose="02040503050406030204" pitchFamily="18" charset="0"/>
              </a:rPr>
              <a:t>Easily answered by human beings</a:t>
            </a:r>
            <a:br>
              <a:rPr lang="en-US" dirty="0">
                <a:latin typeface="Cambria" panose="02040503050406030204" pitchFamily="18" charset="0"/>
              </a:rPr>
            </a:br>
            <a:br>
              <a:rPr lang="en-US" dirty="0">
                <a:latin typeface="Cambria" panose="02040503050406030204" pitchFamily="18" charset="0"/>
              </a:rPr>
            </a:br>
            <a:endParaRPr lang="en-US" dirty="0">
              <a:latin typeface="Cambria" panose="02040503050406030204" pitchFamily="18" charset="0"/>
            </a:endParaRPr>
          </a:p>
          <a:p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F83131-E035-4043-A909-3B99A0AD9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4050030"/>
            <a:ext cx="3987800" cy="20955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13C6EA7-CBB6-594E-A71F-BBC8E50130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699509"/>
            <a:ext cx="474980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749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6CA55C-8F6D-8246-9EF6-E749E67FF1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6314039" cy="4351338"/>
              </a:xfrm>
            </p:spPr>
            <p:txBody>
              <a:bodyPr/>
              <a:lstStyle/>
              <a:p>
                <a:pPr marL="514337" indent="-514337">
                  <a:buFont typeface="+mj-lt"/>
                  <a:buAutoNum type="arabicPeriod"/>
                </a:pPr>
                <a:r>
                  <a:rPr lang="en-US" dirty="0">
                    <a:latin typeface="Cambria" panose="02040503050406030204" pitchFamily="18" charset="0"/>
                  </a:rPr>
                  <a:t>Information Retrieval</a:t>
                </a:r>
              </a:p>
              <a:p>
                <a:pPr lvl="1"/>
                <a:r>
                  <a:rPr lang="en-US" dirty="0">
                    <a:latin typeface="Cambria" panose="02040503050406030204" pitchFamily="18" charset="0"/>
                  </a:rPr>
                  <a:t>Given a question </a:t>
                </a:r>
                <a:r>
                  <a:rPr lang="en-US" i="1" dirty="0">
                    <a:latin typeface="Cambria" panose="02040503050406030204" pitchFamily="18" charset="0"/>
                  </a:rPr>
                  <a:t>q</a:t>
                </a:r>
              </a:p>
              <a:p>
                <a:pPr lvl="1"/>
                <a:r>
                  <a:rPr lang="en-US" dirty="0">
                    <a:latin typeface="Cambria" panose="02040503050406030204" pitchFamily="18" charset="0"/>
                  </a:rPr>
                  <a:t>Classify source </a:t>
                </a:r>
                <a:r>
                  <a:rPr lang="en-US" dirty="0" err="1">
                    <a:latin typeface="Cambria" panose="02040503050406030204" pitchFamily="18" charset="0"/>
                  </a:rPr>
                  <a:t>s</a:t>
                </a:r>
                <a:r>
                  <a:rPr lang="en-US" baseline="-25000" dirty="0" err="1">
                    <a:latin typeface="Cambria" panose="02040503050406030204" pitchFamily="18" charset="0"/>
                  </a:rPr>
                  <a:t>i</a:t>
                </a:r>
                <a:r>
                  <a:rPr lang="en-US" dirty="0">
                    <a:latin typeface="Cambria" panose="02040503050406030204" pitchFamily="18" charset="0"/>
                  </a:rPr>
                  <a:t> as relevant or irrelevant</a:t>
                </a:r>
              </a:p>
              <a:p>
                <a:pPr lvl="1"/>
                <a:r>
                  <a:rPr lang="en-US" b="1" dirty="0">
                    <a:latin typeface="Cambria" panose="02040503050406030204" pitchFamily="18" charset="0"/>
                  </a:rPr>
                  <a:t>Eval: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𝑷𝒓𝒆𝒄𝒊𝒔𝒊𝒐𝒏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 ∗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𝑹𝒆𝒄𝒂𝒍𝒍</m:t>
                        </m:r>
                      </m:num>
                      <m:den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𝑷𝒓𝒆𝒄𝒊𝒔𝒊𝒐𝒏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𝑹𝒆𝒄𝒂𝒍𝒍</m:t>
                        </m:r>
                      </m:den>
                    </m:f>
                  </m:oMath>
                </a14:m>
                <a:r>
                  <a:rPr lang="en-US" dirty="0">
                    <a:latin typeface="Cambria" panose="02040503050406030204" pitchFamily="18" charset="0"/>
                  </a:rPr>
                  <a:t>  </a:t>
                </a:r>
                <a:br>
                  <a:rPr lang="en-US" dirty="0">
                    <a:latin typeface="Cambria" panose="02040503050406030204" pitchFamily="18" charset="0"/>
                  </a:rPr>
                </a:br>
                <a:endParaRPr lang="en-US" dirty="0">
                  <a:latin typeface="Cambria" panose="02040503050406030204" pitchFamily="18" charset="0"/>
                </a:endParaRPr>
              </a:p>
              <a:p>
                <a:pPr marL="514337" indent="-514337">
                  <a:buFont typeface="+mj-lt"/>
                  <a:buAutoNum type="arabicPeriod"/>
                </a:pPr>
                <a:r>
                  <a:rPr lang="en-US" dirty="0">
                    <a:latin typeface="Cambria" panose="02040503050406030204" pitchFamily="18" charset="0"/>
                  </a:rPr>
                  <a:t>Knowledge based Q&amp;A</a:t>
                </a:r>
              </a:p>
              <a:p>
                <a:pPr lvl="1"/>
                <a:r>
                  <a:rPr lang="en-US" dirty="0">
                    <a:latin typeface="Cambria" panose="02040503050406030204" pitchFamily="18" charset="0"/>
                  </a:rPr>
                  <a:t>Incorporating relevant information</a:t>
                </a:r>
              </a:p>
              <a:p>
                <a:pPr lvl="1"/>
                <a:r>
                  <a:rPr lang="en-US" dirty="0">
                    <a:latin typeface="Cambria" panose="02040503050406030204" pitchFamily="18" charset="0"/>
                  </a:rPr>
                  <a:t>Answer is generative in nature </a:t>
                </a:r>
              </a:p>
              <a:p>
                <a:pPr lvl="1"/>
                <a:r>
                  <a:rPr lang="en-US" b="1" dirty="0">
                    <a:latin typeface="Cambria" panose="02040503050406030204" pitchFamily="18" charset="0"/>
                  </a:rPr>
                  <a:t>Eval: Fluency Score, F1/recall</a:t>
                </a:r>
              </a:p>
              <a:p>
                <a:pPr lvl="1"/>
                <a:endParaRPr lang="en-US" dirty="0">
                  <a:latin typeface="Cambria" panose="02040503050406030204" pitchFamily="18" charset="0"/>
                </a:endParaRPr>
              </a:p>
              <a:p>
                <a:pPr lvl="1"/>
                <a:endParaRPr lang="en-US" dirty="0">
                  <a:latin typeface="Cambria" panose="020405030504060302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76CA55C-8F6D-8246-9EF6-E749E67FF1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6314039" cy="4351338"/>
              </a:xfrm>
              <a:blipFill>
                <a:blip r:embed="rId2"/>
                <a:stretch>
                  <a:fillRect l="-1804" t="-2326" r="-2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tle 1">
            <a:extLst>
              <a:ext uri="{FF2B5EF4-FFF2-40B4-BE49-F238E27FC236}">
                <a16:creationId xmlns:a16="http://schemas.microsoft.com/office/drawing/2014/main" id="{BF1BDF16-0DA7-2643-B9A0-AE81696A5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WebQA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 Dataset Problem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2C2052-39C2-1A47-84D4-94DCDEB1264A}"/>
              </a:ext>
            </a:extLst>
          </p:cNvPr>
          <p:cNvSpPr txBox="1"/>
          <p:nvPr/>
        </p:nvSpPr>
        <p:spPr>
          <a:xfrm>
            <a:off x="7239001" y="1438394"/>
            <a:ext cx="4746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</a:t>
            </a:r>
            <a:r>
              <a:rPr lang="en-US" dirty="0"/>
              <a:t>: What color is the belly of a Green Tree Frog?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2D2911-0501-3C42-9BFF-26DA855EE9A4}"/>
              </a:ext>
            </a:extLst>
          </p:cNvPr>
          <p:cNvSpPr txBox="1"/>
          <p:nvPr/>
        </p:nvSpPr>
        <p:spPr>
          <a:xfrm>
            <a:off x="7277462" y="1838917"/>
            <a:ext cx="47461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</a:t>
            </a:r>
            <a:r>
              <a:rPr lang="en-US" b="1" baseline="-25000" dirty="0">
                <a:solidFill>
                  <a:srgbClr val="FF0000"/>
                </a:solidFill>
              </a:rPr>
              <a:t>1</a:t>
            </a:r>
            <a:r>
              <a:rPr lang="en-US" dirty="0"/>
              <a:t>: {</a:t>
            </a:r>
            <a:r>
              <a:rPr lang="en-US" b="1" dirty="0"/>
              <a:t>Caption: </a:t>
            </a:r>
            <a:r>
              <a:rPr lang="en-US" i="1" dirty="0"/>
              <a:t>Green Tree Frog on verandah tiles 2 Taken in ' 'Chinchilla at a staff house I was staying at, </a:t>
            </a:r>
            <a:r>
              <a:rPr lang="en-US" b="1" dirty="0" err="1"/>
              <a:t>url</a:t>
            </a:r>
            <a:r>
              <a:rPr lang="en-US" dirty="0"/>
              <a:t>:</a:t>
            </a:r>
            <a:r>
              <a:rPr lang="en-US" b="1" i="1" dirty="0"/>
              <a:t> </a:t>
            </a:r>
            <a:r>
              <a:rPr lang="en-US" dirty="0">
                <a:hlinkClick r:id="rId3"/>
              </a:rPr>
              <a:t>Photo of Green Tree Frog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S</a:t>
            </a:r>
            <a:r>
              <a:rPr lang="en-US" b="1" baseline="-25000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en-US" dirty="0"/>
              <a:t>: {</a:t>
            </a:r>
            <a:r>
              <a:rPr lang="en-US" b="1" dirty="0"/>
              <a:t>Caption</a:t>
            </a:r>
            <a:r>
              <a:rPr lang="en-US" b="1" i="1" dirty="0"/>
              <a:t>: </a:t>
            </a:r>
            <a:r>
              <a:rPr lang="en-US" i="1" dirty="0" err="1"/>
              <a:t>Litoria</a:t>
            </a:r>
            <a:r>
              <a:rPr lang="en-US" i="1" dirty="0"/>
              <a:t> </a:t>
            </a:r>
            <a:r>
              <a:rPr lang="en-US" i="1" dirty="0" err="1"/>
              <a:t>caerulea</a:t>
            </a:r>
            <a:r>
              <a:rPr lang="en-US" i="1" dirty="0"/>
              <a:t> - Darwin NT </a:t>
            </a:r>
            <a:r>
              <a:rPr lang="en-US" i="1" dirty="0" err="1"/>
              <a:t>Litoria</a:t>
            </a:r>
            <a:r>
              <a:rPr lang="en-US" i="1" dirty="0"/>
              <a:t> </a:t>
            </a:r>
            <a:r>
              <a:rPr lang="en-US" i="1" dirty="0" err="1"/>
              <a:t>caerulea</a:t>
            </a:r>
            <a:r>
              <a:rPr lang="en-US" i="1" dirty="0"/>
              <a:t>, ' 'Green Tree Frog, female. Darwin, Northern ' 'Territory</a:t>
            </a:r>
            <a:r>
              <a:rPr lang="en-US" dirty="0"/>
              <a:t>.</a:t>
            </a:r>
            <a:r>
              <a:rPr lang="en-US" i="1" dirty="0"/>
              <a:t>, </a:t>
            </a:r>
            <a:r>
              <a:rPr lang="en-US" b="1" dirty="0" err="1"/>
              <a:t>url</a:t>
            </a:r>
            <a:r>
              <a:rPr lang="en-US" dirty="0"/>
              <a:t>:</a:t>
            </a:r>
            <a:r>
              <a:rPr lang="en-US" b="1" i="1" dirty="0"/>
              <a:t> </a:t>
            </a:r>
            <a:r>
              <a:rPr lang="en-US" dirty="0">
                <a:hlinkClick r:id="rId4"/>
              </a:rPr>
              <a:t>Belly of Green Tree Frog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rgbClr val="FF0000"/>
                </a:solidFill>
              </a:rPr>
              <a:t>S</a:t>
            </a:r>
            <a:r>
              <a:rPr lang="en-US" b="1" baseline="-25000" dirty="0">
                <a:solidFill>
                  <a:srgbClr val="FF0000"/>
                </a:solidFill>
              </a:rPr>
              <a:t>3</a:t>
            </a:r>
            <a:r>
              <a:rPr lang="en-US" dirty="0"/>
              <a:t>: {</a:t>
            </a:r>
            <a:r>
              <a:rPr lang="en-US" i="1" dirty="0"/>
              <a:t>In Australia, the frog is also known more simply ' 'as the "green tree frog", but that name is often</a:t>
            </a:r>
            <a:r>
              <a:rPr lang="en-US" dirty="0"/>
              <a:t>}</a:t>
            </a:r>
          </a:p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S</a:t>
            </a:r>
            <a:r>
              <a:rPr lang="en-US" b="1" baseline="-25000" dirty="0"/>
              <a:t>4</a:t>
            </a:r>
            <a:r>
              <a:rPr lang="en-US" b="1" dirty="0"/>
              <a:t>:</a:t>
            </a:r>
            <a:r>
              <a:rPr lang="en-US" i="1" dirty="0"/>
              <a:t>{Their color varies from bright green to greenish gray or yellow green on back, with </a:t>
            </a:r>
            <a:r>
              <a:rPr lang="en-US" b="1" i="1" dirty="0"/>
              <a:t>white or cream-colored stomach</a:t>
            </a:r>
            <a:r>
              <a:rPr lang="en-US" i="1" dirty="0"/>
              <a:t>}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6C85003-5EC5-4248-A1CA-EBF0B7B05114}"/>
              </a:ext>
            </a:extLst>
          </p:cNvPr>
          <p:cNvCxnSpPr>
            <a:cxnSpLocks/>
          </p:cNvCxnSpPr>
          <p:nvPr/>
        </p:nvCxnSpPr>
        <p:spPr>
          <a:xfrm>
            <a:off x="7219769" y="1807725"/>
            <a:ext cx="478463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D39DBC7-E9FD-1F48-AD4A-83DC1BA9AD52}"/>
              </a:ext>
            </a:extLst>
          </p:cNvPr>
          <p:cNvSpPr/>
          <p:nvPr/>
        </p:nvSpPr>
        <p:spPr>
          <a:xfrm>
            <a:off x="7239001" y="1438394"/>
            <a:ext cx="4746171" cy="4864324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74B844-8D61-734D-BC8E-503E827465B4}"/>
              </a:ext>
            </a:extLst>
          </p:cNvPr>
          <p:cNvCxnSpPr>
            <a:cxnSpLocks/>
          </p:cNvCxnSpPr>
          <p:nvPr/>
        </p:nvCxnSpPr>
        <p:spPr>
          <a:xfrm>
            <a:off x="7219769" y="5532931"/>
            <a:ext cx="478463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A387D54-3B0B-F349-BE3C-C0B0AC712DA5}"/>
              </a:ext>
            </a:extLst>
          </p:cNvPr>
          <p:cNvSpPr txBox="1"/>
          <p:nvPr/>
        </p:nvSpPr>
        <p:spPr>
          <a:xfrm>
            <a:off x="7248616" y="5551006"/>
            <a:ext cx="4746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</a:t>
            </a:r>
            <a:r>
              <a:rPr lang="en-US" dirty="0"/>
              <a:t>: The belly of a Green Tree Frog is white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025F20A-2EAA-124C-BA08-C17493AA88A1}"/>
              </a:ext>
            </a:extLst>
          </p:cNvPr>
          <p:cNvCxnSpPr>
            <a:cxnSpLocks/>
          </p:cNvCxnSpPr>
          <p:nvPr/>
        </p:nvCxnSpPr>
        <p:spPr>
          <a:xfrm>
            <a:off x="7210154" y="5920337"/>
            <a:ext cx="478463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1EF4BBC-EDBA-6B4D-B747-3DE2BA5A678A}"/>
              </a:ext>
            </a:extLst>
          </p:cNvPr>
          <p:cNvSpPr/>
          <p:nvPr/>
        </p:nvSpPr>
        <p:spPr>
          <a:xfrm>
            <a:off x="7334616" y="5976237"/>
            <a:ext cx="298996" cy="27058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9E5935-E0DC-D240-887C-7D7B68C3776F}"/>
              </a:ext>
            </a:extLst>
          </p:cNvPr>
          <p:cNvSpPr/>
          <p:nvPr/>
        </p:nvSpPr>
        <p:spPr>
          <a:xfrm>
            <a:off x="9706163" y="5976237"/>
            <a:ext cx="298996" cy="27058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9059A6-456C-504C-8040-2175F09B4FAC}"/>
              </a:ext>
            </a:extLst>
          </p:cNvPr>
          <p:cNvSpPr txBox="1"/>
          <p:nvPr/>
        </p:nvSpPr>
        <p:spPr>
          <a:xfrm>
            <a:off x="7652844" y="5910785"/>
            <a:ext cx="1501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ambria" panose="02040503050406030204" pitchFamily="18" charset="0"/>
              </a:rPr>
              <a:t>Relevant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2040B4-C846-9945-85F9-F2B4DE56FC69}"/>
              </a:ext>
            </a:extLst>
          </p:cNvPr>
          <p:cNvSpPr txBox="1"/>
          <p:nvPr/>
        </p:nvSpPr>
        <p:spPr>
          <a:xfrm>
            <a:off x="10034006" y="5910785"/>
            <a:ext cx="1501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latin typeface="Cambria" panose="02040503050406030204" pitchFamily="18" charset="0"/>
              </a:rPr>
              <a:t>Not-Relevant</a:t>
            </a:r>
          </a:p>
        </p:txBody>
      </p:sp>
      <p:sp>
        <p:nvSpPr>
          <p:cNvPr id="17" name="Footer Placeholder 8">
            <a:extLst>
              <a:ext uri="{FF2B5EF4-FFF2-40B4-BE49-F238E27FC236}">
                <a16:creationId xmlns:a16="http://schemas.microsoft.com/office/drawing/2014/main" id="{F4E328CC-B191-4244-AF9A-2B03D0938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70668" y="5785083"/>
            <a:ext cx="5257801" cy="923470"/>
          </a:xfrm>
        </p:spPr>
        <p:txBody>
          <a:bodyPr/>
          <a:lstStyle/>
          <a:p>
            <a:pPr marL="228600" indent="-228600" algn="l">
              <a:buAutoNum type="arabicPeriod"/>
            </a:pPr>
            <a:r>
              <a:rPr lang="en-US" sz="1400" dirty="0">
                <a:latin typeface="Cambria" panose="02040503050406030204" pitchFamily="18" charset="0"/>
              </a:rPr>
              <a:t>WEBQA Dataset: https://</a:t>
            </a:r>
            <a:r>
              <a:rPr lang="en-US" sz="1400" dirty="0" err="1">
                <a:latin typeface="Cambria" panose="02040503050406030204" pitchFamily="18" charset="0"/>
              </a:rPr>
              <a:t>webqna.github.io</a:t>
            </a:r>
            <a:r>
              <a:rPr lang="en-US" sz="1400" dirty="0">
                <a:latin typeface="Cambria" panose="02040503050406030204" pitchFamily="18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716039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045FC-D5F1-0D42-8690-499E9170F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6835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</a:rPr>
              <a:t>Baseline Model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43D9ACA-630E-764B-A96F-C79DAEF0A4F8}"/>
              </a:ext>
            </a:extLst>
          </p:cNvPr>
          <p:cNvSpPr/>
          <p:nvPr/>
        </p:nvSpPr>
        <p:spPr>
          <a:xfrm>
            <a:off x="924261" y="1909678"/>
            <a:ext cx="2441357" cy="10730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r>
              <a:rPr lang="en-US" baseline="-25000" dirty="0"/>
              <a:t>i</a:t>
            </a:r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EA85E5E-7D77-6047-A962-4C505E100F98}"/>
              </a:ext>
            </a:extLst>
          </p:cNvPr>
          <p:cNvSpPr/>
          <p:nvPr/>
        </p:nvSpPr>
        <p:spPr>
          <a:xfrm>
            <a:off x="3061449" y="1909678"/>
            <a:ext cx="1596612" cy="10730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 + A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92EA71E-3F37-6649-8D39-D3F8DC49C85B}"/>
              </a:ext>
            </a:extLst>
          </p:cNvPr>
          <p:cNvSpPr/>
          <p:nvPr/>
        </p:nvSpPr>
        <p:spPr>
          <a:xfrm>
            <a:off x="924264" y="3429000"/>
            <a:ext cx="3733797" cy="13231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Self-Attention Block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1551831-4A87-A14D-A19F-ED3E627C9919}"/>
              </a:ext>
            </a:extLst>
          </p:cNvPr>
          <p:cNvCxnSpPr/>
          <p:nvPr/>
        </p:nvCxnSpPr>
        <p:spPr>
          <a:xfrm>
            <a:off x="2715567" y="2982753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7658907-77F9-D948-8ED8-E1D59F0FE3BA}"/>
              </a:ext>
            </a:extLst>
          </p:cNvPr>
          <p:cNvCxnSpPr>
            <a:cxnSpLocks/>
          </p:cNvCxnSpPr>
          <p:nvPr/>
        </p:nvCxnSpPr>
        <p:spPr>
          <a:xfrm flipH="1">
            <a:off x="2059585" y="4758544"/>
            <a:ext cx="655982" cy="879788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E0D8A7B-A6B5-0F46-A656-795DBE0390B6}"/>
              </a:ext>
            </a:extLst>
          </p:cNvPr>
          <p:cNvCxnSpPr>
            <a:cxnSpLocks/>
          </p:cNvCxnSpPr>
          <p:nvPr/>
        </p:nvCxnSpPr>
        <p:spPr>
          <a:xfrm>
            <a:off x="2715567" y="4769076"/>
            <a:ext cx="708992" cy="879788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99646BF2-0545-9447-8BE0-83320D64C231}"/>
              </a:ext>
            </a:extLst>
          </p:cNvPr>
          <p:cNvSpPr/>
          <p:nvPr/>
        </p:nvSpPr>
        <p:spPr>
          <a:xfrm>
            <a:off x="1552690" y="5620887"/>
            <a:ext cx="1013790" cy="58309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relevant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7C2F945-DB1A-344E-8492-DE4F07AFDF33}"/>
              </a:ext>
            </a:extLst>
          </p:cNvPr>
          <p:cNvSpPr/>
          <p:nvPr/>
        </p:nvSpPr>
        <p:spPr>
          <a:xfrm>
            <a:off x="2917664" y="5635715"/>
            <a:ext cx="1013790" cy="583096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Irrelevant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0BCFE8B-77C7-F54F-A554-61231A232C86}"/>
              </a:ext>
            </a:extLst>
          </p:cNvPr>
          <p:cNvCxnSpPr>
            <a:cxnSpLocks/>
          </p:cNvCxnSpPr>
          <p:nvPr/>
        </p:nvCxnSpPr>
        <p:spPr>
          <a:xfrm>
            <a:off x="5572461" y="1258645"/>
            <a:ext cx="0" cy="5120640"/>
          </a:xfrm>
          <a:prstGeom prst="line">
            <a:avLst/>
          </a:prstGeom>
          <a:ln w="539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96AAC39-ECD6-4E4D-B13A-245910E32566}"/>
              </a:ext>
            </a:extLst>
          </p:cNvPr>
          <p:cNvSpPr txBox="1"/>
          <p:nvPr/>
        </p:nvSpPr>
        <p:spPr>
          <a:xfrm>
            <a:off x="1000461" y="1241760"/>
            <a:ext cx="3453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</a:rPr>
              <a:t>Information Retrieval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872429B-6549-FA4A-A80C-74F3D959DE22}"/>
              </a:ext>
            </a:extLst>
          </p:cNvPr>
          <p:cNvSpPr txBox="1"/>
          <p:nvPr/>
        </p:nvSpPr>
        <p:spPr>
          <a:xfrm>
            <a:off x="7213469" y="1206311"/>
            <a:ext cx="3453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ambria" panose="02040503050406030204" pitchFamily="18" charset="0"/>
              </a:rPr>
              <a:t>Question Answering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E2F6746D-6358-7748-A75A-E4F35D8D25A0}"/>
              </a:ext>
            </a:extLst>
          </p:cNvPr>
          <p:cNvSpPr/>
          <p:nvPr/>
        </p:nvSpPr>
        <p:spPr>
          <a:xfrm>
            <a:off x="5895191" y="1906536"/>
            <a:ext cx="3636084" cy="10730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[Source-1,Source-2, Source-3, ….]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F53190B-ADA5-2D45-9C7C-60B67F39931E}"/>
              </a:ext>
            </a:extLst>
          </p:cNvPr>
          <p:cNvSpPr/>
          <p:nvPr/>
        </p:nvSpPr>
        <p:spPr>
          <a:xfrm>
            <a:off x="9183446" y="1906535"/>
            <a:ext cx="2377947" cy="10730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Q + A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3E54CE8F-BAC3-7244-8D39-F4709D7877C5}"/>
              </a:ext>
            </a:extLst>
          </p:cNvPr>
          <p:cNvSpPr/>
          <p:nvPr/>
        </p:nvSpPr>
        <p:spPr>
          <a:xfrm>
            <a:off x="7259717" y="3397645"/>
            <a:ext cx="3392361" cy="13231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Self-Attention Block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8F929DB-4FE4-E640-A3C8-F78B9F628403}"/>
              </a:ext>
            </a:extLst>
          </p:cNvPr>
          <p:cNvCxnSpPr>
            <a:cxnSpLocks/>
          </p:cNvCxnSpPr>
          <p:nvPr/>
        </p:nvCxnSpPr>
        <p:spPr>
          <a:xfrm>
            <a:off x="8955898" y="2979610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1F2D789-1F48-7442-BFEE-E33B5AB70BF6}"/>
              </a:ext>
            </a:extLst>
          </p:cNvPr>
          <p:cNvCxnSpPr>
            <a:cxnSpLocks/>
          </p:cNvCxnSpPr>
          <p:nvPr/>
        </p:nvCxnSpPr>
        <p:spPr>
          <a:xfrm>
            <a:off x="8955897" y="4730675"/>
            <a:ext cx="0" cy="446247"/>
          </a:xfrm>
          <a:prstGeom prst="straightConnector1">
            <a:avLst/>
          </a:prstGeom>
          <a:ln w="57150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CCB50C0E-4C7A-6D4B-A02E-E2B7F1464CD7}"/>
              </a:ext>
            </a:extLst>
          </p:cNvPr>
          <p:cNvSpPr/>
          <p:nvPr/>
        </p:nvSpPr>
        <p:spPr>
          <a:xfrm>
            <a:off x="7259717" y="5165781"/>
            <a:ext cx="3392361" cy="132319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Georgia" panose="02040502050405020303" pitchFamily="18" charset="0"/>
              </a:rPr>
              <a:t>Prediction over next 50 words</a:t>
            </a:r>
          </a:p>
        </p:txBody>
      </p:sp>
    </p:spTree>
    <p:extLst>
      <p:ext uri="{BB962C8B-B14F-4D97-AF65-F5344CB8AC3E}">
        <p14:creationId xmlns:p14="http://schemas.microsoft.com/office/powerpoint/2010/main" val="3615937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2848</TotalTime>
  <Words>1547</Words>
  <Application>Microsoft Macintosh PowerPoint</Application>
  <PresentationFormat>Widescreen</PresentationFormat>
  <Paragraphs>285</Paragraphs>
  <Slides>26</Slides>
  <Notes>1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Cambria</vt:lpstr>
      <vt:lpstr>Cambria Math</vt:lpstr>
      <vt:lpstr>Georgia</vt:lpstr>
      <vt:lpstr>Office Theme</vt:lpstr>
      <vt:lpstr>Incorporating knowledge in Question Answering</vt:lpstr>
      <vt:lpstr>Motivation</vt:lpstr>
      <vt:lpstr>Motivation</vt:lpstr>
      <vt:lpstr>How will a knowledge based Chat bot work?</vt:lpstr>
      <vt:lpstr>WebQA Dataset</vt:lpstr>
      <vt:lpstr>Example</vt:lpstr>
      <vt:lpstr>WEBQA</vt:lpstr>
      <vt:lpstr>WebQA Dataset Problem</vt:lpstr>
      <vt:lpstr>Baseline Model</vt:lpstr>
      <vt:lpstr>PowerPoint Presentation</vt:lpstr>
      <vt:lpstr>Baseline Model</vt:lpstr>
      <vt:lpstr>Our Approach  (Retrieval)</vt:lpstr>
      <vt:lpstr>Step 1. Embedding</vt:lpstr>
      <vt:lpstr>Step 2. Cross-Attention</vt:lpstr>
      <vt:lpstr>Step 3. Self-Attention</vt:lpstr>
      <vt:lpstr>Step 4. Binary Classifier</vt:lpstr>
      <vt:lpstr>Observations</vt:lpstr>
      <vt:lpstr>UNiTER</vt:lpstr>
      <vt:lpstr>Results (Retrieval)</vt:lpstr>
      <vt:lpstr>Our Approach  (Q&amp;A)</vt:lpstr>
      <vt:lpstr>Conclusions</vt:lpstr>
      <vt:lpstr>Key Takebacks</vt:lpstr>
      <vt:lpstr>Special Thanks</vt:lpstr>
      <vt:lpstr>Memory Issues</vt:lpstr>
      <vt:lpstr>Horizontal Model Splitting</vt:lpstr>
      <vt:lpstr>Vertical Model Splitting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Incorporating knowledge in Question Answering</dc:title>
  <dc:creator>Katdare, Pulkit M</dc:creator>
  <cp:lastModifiedBy>Katdare, Pulkit M</cp:lastModifiedBy>
  <cp:revision>186</cp:revision>
  <dcterms:created xsi:type="dcterms:W3CDTF">2022-08-21T03:28:56Z</dcterms:created>
  <dcterms:modified xsi:type="dcterms:W3CDTF">2022-08-25T14:53:39Z</dcterms:modified>
</cp:coreProperties>
</file>

<file path=docProps/thumbnail.jpeg>
</file>